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647" r:id="rId2"/>
    <p:sldId id="1059" r:id="rId3"/>
    <p:sldId id="1060" r:id="rId4"/>
    <p:sldId id="1058" r:id="rId5"/>
    <p:sldId id="1062" r:id="rId6"/>
    <p:sldId id="1063" r:id="rId7"/>
    <p:sldId id="1061" r:id="rId8"/>
    <p:sldId id="840" r:id="rId9"/>
    <p:sldId id="1064" r:id="rId10"/>
    <p:sldId id="1065" r:id="rId11"/>
    <p:sldId id="1066" r:id="rId12"/>
    <p:sldId id="1067" r:id="rId13"/>
    <p:sldId id="1068" r:id="rId14"/>
    <p:sldId id="1069" r:id="rId15"/>
    <p:sldId id="843" r:id="rId16"/>
    <p:sldId id="814"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3BE60D70-2114-42FA-9385-95295D5E2B98}">
          <p14:sldIdLst>
            <p14:sldId id="647"/>
            <p14:sldId id="1059"/>
            <p14:sldId id="1060"/>
            <p14:sldId id="1058"/>
            <p14:sldId id="1062"/>
            <p14:sldId id="1063"/>
            <p14:sldId id="1061"/>
            <p14:sldId id="840"/>
            <p14:sldId id="1064"/>
            <p14:sldId id="1065"/>
            <p14:sldId id="1066"/>
            <p14:sldId id="1067"/>
            <p14:sldId id="1068"/>
            <p14:sldId id="1069"/>
            <p14:sldId id="843"/>
            <p14:sldId id="814"/>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576" y="108"/>
      </p:cViewPr>
      <p:guideLst>
        <p:guide orient="horz" pos="2160"/>
        <p:guide pos="3840"/>
      </p:guideLst>
    </p:cSldViewPr>
  </p:slideViewPr>
  <p:notesTextViewPr>
    <p:cViewPr>
      <p:scale>
        <a:sx n="100" d="100"/>
        <a:sy n="100" d="100"/>
      </p:scale>
      <p:origin x="0" y="0"/>
    </p:cViewPr>
  </p:notesTextViewPr>
  <p:sorterViewPr>
    <p:cViewPr varScale="1">
      <p:scale>
        <a:sx n="1" d="1"/>
        <a:sy n="1" d="1"/>
      </p:scale>
      <p:origin x="0" y="-73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2775882-597F-44BF-A3A1-7F528B49C7C0}" type="datetimeFigureOut">
              <a:rPr lang="en-US" smtClean="0"/>
              <a:pPr/>
              <a:t>11/27/2022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4B24E0-6CBA-4BE4-84BB-E960B348808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1</a:t>
            </a:fld>
            <a:endParaRPr lang="en-US"/>
          </a:p>
        </p:txBody>
      </p:sp>
    </p:spTree>
    <p:extLst>
      <p:ext uri="{BB962C8B-B14F-4D97-AF65-F5344CB8AC3E}">
        <p14:creationId xmlns:p14="http://schemas.microsoft.com/office/powerpoint/2010/main" val="34040831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10</a:t>
            </a:fld>
            <a:endParaRPr lang="en-US"/>
          </a:p>
        </p:txBody>
      </p:sp>
    </p:spTree>
    <p:extLst>
      <p:ext uri="{BB962C8B-B14F-4D97-AF65-F5344CB8AC3E}">
        <p14:creationId xmlns:p14="http://schemas.microsoft.com/office/powerpoint/2010/main" val="3814988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11</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6456978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12</a:t>
            </a:fld>
            <a:endParaRPr lang="en-US"/>
          </a:p>
        </p:txBody>
      </p:sp>
    </p:spTree>
    <p:extLst>
      <p:ext uri="{BB962C8B-B14F-4D97-AF65-F5344CB8AC3E}">
        <p14:creationId xmlns:p14="http://schemas.microsoft.com/office/powerpoint/2010/main" val="43867122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13</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1918585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14</a:t>
            </a:fld>
            <a:endParaRPr lang="en-US"/>
          </a:p>
        </p:txBody>
      </p:sp>
    </p:spTree>
    <p:extLst>
      <p:ext uri="{BB962C8B-B14F-4D97-AF65-F5344CB8AC3E}">
        <p14:creationId xmlns:p14="http://schemas.microsoft.com/office/powerpoint/2010/main" val="8807897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15</a:t>
            </a:fld>
            <a:endParaRPr lang="en-US"/>
          </a:p>
        </p:txBody>
      </p:sp>
    </p:spTree>
    <p:extLst>
      <p:ext uri="{BB962C8B-B14F-4D97-AF65-F5344CB8AC3E}">
        <p14:creationId xmlns:p14="http://schemas.microsoft.com/office/powerpoint/2010/main" val="36572421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B4821CA-03D1-4099-9D58-33FC667A22EB}" type="slidenum">
              <a:rPr lang="en-US" altLang="en-US" smtClean="0"/>
              <a:pPr/>
              <a:t>16</a:t>
            </a:fld>
            <a:endParaRPr lang="en-US" altLang="en-US"/>
          </a:p>
        </p:txBody>
      </p:sp>
    </p:spTree>
    <p:extLst>
      <p:ext uri="{BB962C8B-B14F-4D97-AF65-F5344CB8AC3E}">
        <p14:creationId xmlns:p14="http://schemas.microsoft.com/office/powerpoint/2010/main" val="27569889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2</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7125156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3</a:t>
            </a:fld>
            <a:endParaRPr lang="en-US"/>
          </a:p>
        </p:txBody>
      </p:sp>
    </p:spTree>
    <p:extLst>
      <p:ext uri="{BB962C8B-B14F-4D97-AF65-F5344CB8AC3E}">
        <p14:creationId xmlns:p14="http://schemas.microsoft.com/office/powerpoint/2010/main" val="3316012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4</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8417618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5</a:t>
            </a:fld>
            <a:endParaRPr lang="en-US"/>
          </a:p>
        </p:txBody>
      </p:sp>
    </p:spTree>
    <p:extLst>
      <p:ext uri="{BB962C8B-B14F-4D97-AF65-F5344CB8AC3E}">
        <p14:creationId xmlns:p14="http://schemas.microsoft.com/office/powerpoint/2010/main" val="28486716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6</a:t>
            </a:fld>
            <a:endParaRPr lang="en-US"/>
          </a:p>
        </p:txBody>
      </p:sp>
    </p:spTree>
    <p:extLst>
      <p:ext uri="{BB962C8B-B14F-4D97-AF65-F5344CB8AC3E}">
        <p14:creationId xmlns:p14="http://schemas.microsoft.com/office/powerpoint/2010/main" val="1737527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7</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24844110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4B24E0-6CBA-4BE4-84BB-E960B3488082}" type="slidenum">
              <a:rPr lang="en-US" smtClean="0"/>
              <a:pPr/>
              <a:t>8</a:t>
            </a:fld>
            <a:endParaRPr lang="en-US"/>
          </a:p>
        </p:txBody>
      </p:sp>
    </p:spTree>
    <p:extLst>
      <p:ext uri="{BB962C8B-B14F-4D97-AF65-F5344CB8AC3E}">
        <p14:creationId xmlns:p14="http://schemas.microsoft.com/office/powerpoint/2010/main" val="7177572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9EC46704-1D4E-463B-B6C5-92A8D715BE3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B4C900C9-E12A-499C-9A3B-FF92FB35925D}" type="slidenum">
              <a:rPr lang="en-US" altLang="en-US" smtClean="0"/>
              <a:pPr fontAlgn="base">
                <a:spcBef>
                  <a:spcPct val="0"/>
                </a:spcBef>
                <a:spcAft>
                  <a:spcPct val="0"/>
                </a:spcAft>
              </a:pPr>
              <a:t>9</a:t>
            </a:fld>
            <a:endParaRPr lang="en-US" altLang="en-US"/>
          </a:p>
        </p:txBody>
      </p:sp>
      <p:sp>
        <p:nvSpPr>
          <p:cNvPr id="23555" name="Rectangle 2">
            <a:extLst>
              <a:ext uri="{FF2B5EF4-FFF2-40B4-BE49-F238E27FC236}">
                <a16:creationId xmlns:a16="http://schemas.microsoft.com/office/drawing/2014/main" id="{0F4F39C0-AA02-4DC3-AAB9-424B03747322}"/>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723CC6D9-FAF0-4988-BAE8-DECB0A2B9CD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en-US" altLang="en-US"/>
          </a:p>
        </p:txBody>
      </p:sp>
    </p:spTree>
    <p:extLst>
      <p:ext uri="{BB962C8B-B14F-4D97-AF65-F5344CB8AC3E}">
        <p14:creationId xmlns:p14="http://schemas.microsoft.com/office/powerpoint/2010/main" val="3117750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BBD3D1C-339E-4781-AA9D-2AA6C9B7765E}" type="datetimeFigureOut">
              <a:rPr lang="en-US" smtClean="0"/>
              <a:pPr/>
              <a:t>11/27/2022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C85071C-FA08-42F7-B7A6-43059D5E3AC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BD3D1C-339E-4781-AA9D-2AA6C9B7765E}" type="datetimeFigureOut">
              <a:rPr lang="en-US" smtClean="0"/>
              <a:pPr/>
              <a:t>11/27/2022</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85071C-FA08-42F7-B7A6-43059D5E3AC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microsoft.com/office/2007/relationships/hdphoto" Target="../media/hdphoto1.wdp"/></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microsoft.com/office/2007/relationships/hdphoto" Target="../media/hdphoto1.wdp"/></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jpeg"/><Relationship Id="rId4" Type="http://schemas.microsoft.com/office/2007/relationships/hdphoto" Target="../media/hdphoto1.wdp"/></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microsoft.com/office/2007/relationships/hdphoto" Target="../media/hdphoto1.wdp"/></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microsoft.com/office/2007/relationships/hdphoto" Target="../media/hdphoto1.wdp"/></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2.jpeg"/><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ectangle 2">
            <a:extLst>
              <a:ext uri="{FF2B5EF4-FFF2-40B4-BE49-F238E27FC236}">
                <a16:creationId xmlns:a16="http://schemas.microsoft.com/office/drawing/2014/main" id="{02969BBC-A0AC-4A87-AB6D-B0663A4D66A5}"/>
              </a:ext>
            </a:extLst>
          </p:cNvPr>
          <p:cNvSpPr>
            <a:spLocks noGrp="1" noChangeArrowheads="1"/>
          </p:cNvSpPr>
          <p:nvPr>
            <p:ph type="ctrTitle"/>
          </p:nvPr>
        </p:nvSpPr>
        <p:spPr>
          <a:xfrm>
            <a:off x="723900" y="1497786"/>
            <a:ext cx="10744200" cy="2743200"/>
          </a:xfrm>
        </p:spPr>
        <p:txBody>
          <a:bodyPr>
            <a:noAutofit/>
          </a:bodyPr>
          <a:lstStyle/>
          <a:p>
            <a:pPr eaLnBrk="1" hangingPunct="1">
              <a:defRPr/>
            </a:pPr>
            <a:r>
              <a:rPr lang="en-US" sz="8400" b="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The Autonomy of the Local Church</a:t>
            </a:r>
          </a:p>
        </p:txBody>
      </p:sp>
      <p:sp>
        <p:nvSpPr>
          <p:cNvPr id="3" name="Rectangle 2">
            <a:extLst>
              <a:ext uri="{FF2B5EF4-FFF2-40B4-BE49-F238E27FC236}">
                <a16:creationId xmlns:a16="http://schemas.microsoft.com/office/drawing/2014/main" id="{A097403B-8F30-1E42-6D75-9DEB55AC57E0}"/>
              </a:ext>
            </a:extLst>
          </p:cNvPr>
          <p:cNvSpPr/>
          <p:nvPr/>
        </p:nvSpPr>
        <p:spPr>
          <a:xfrm>
            <a:off x="304800" y="5562600"/>
            <a:ext cx="11582400" cy="984885"/>
          </a:xfrm>
          <a:prstGeom prst="rect">
            <a:avLst/>
          </a:prstGeom>
          <a:effectLst/>
        </p:spPr>
        <p:txBody>
          <a:bodyPr wrap="square">
            <a:spAutoFit/>
          </a:bodyPr>
          <a:lstStyle/>
          <a:p>
            <a:pPr algn="ctr">
              <a:defRPr/>
            </a:pPr>
            <a:r>
              <a:rPr lang="en-US" sz="58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t>
            </a:r>
            <a:r>
              <a:rPr lang="en-US" sz="5800" b="1" i="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The Right of Self-Rule</a:t>
            </a:r>
            <a:r>
              <a:rPr lang="en-US" sz="58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t>
            </a:r>
            <a:endParaRPr lang="en-US" sz="58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par>
                          <p:cTn id="8" fill="hold">
                            <p:stCondLst>
                              <p:cond delay="1000"/>
                            </p:stCondLst>
                            <p:childTnLst>
                              <p:par>
                                <p:cTn id="9" presetID="10" presetClass="entr" presetSubtype="0" fill="hold" nodeType="afterEffect">
                                  <p:stCondLst>
                                    <p:cond delay="20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0338"/>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Acts 4:34-35</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3539" y="2204779"/>
            <a:ext cx="8286933" cy="4165872"/>
          </a:xfrm>
        </p:spPr>
        <p:txBody>
          <a:bodyPr>
            <a:noAutofit/>
          </a:bodyPr>
          <a:lstStyle/>
          <a:p>
            <a:pPr algn="just"/>
            <a:r>
              <a:rPr lang="en-US" sz="3800" i="1" dirty="0">
                <a:solidFill>
                  <a:schemeClr val="bg1"/>
                </a:solidFill>
                <a:latin typeface="Times New Roman" pitchFamily="18" charset="0"/>
                <a:cs typeface="Times New Roman" pitchFamily="18" charset="0"/>
              </a:rPr>
              <a:t>“Neither was there any among them that lacked: for as many as were possessors of lands or houses sold them, and brought the prices of the things that were sold,  And laid them down at the apostles' feet: and distribution was made unto every man according as he had need.”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304800" y="426043"/>
            <a:ext cx="11658601" cy="1169551"/>
          </a:xfrm>
          <a:prstGeom prst="rect">
            <a:avLst/>
          </a:prstGeom>
          <a:effectLst/>
        </p:spPr>
        <p:txBody>
          <a:bodyPr wrap="square">
            <a:spAutoFit/>
          </a:bodyPr>
          <a:lstStyle/>
          <a:p>
            <a:pPr algn="ctr">
              <a:defRPr/>
            </a:pPr>
            <a:r>
              <a:rPr lang="en-US" sz="7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Provides For Its Own Needy</a:t>
            </a:r>
            <a:endParaRPr lang="en-US" sz="7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783104258"/>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B5D8BA9C-D45B-464D-AF3C-B11CC4A6226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381000" y="2209800"/>
            <a:ext cx="11353800" cy="27787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Each Congregation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Protects Its Own Members</a:t>
            </a:r>
          </a:p>
        </p:txBody>
      </p:sp>
      <p:sp>
        <p:nvSpPr>
          <p:cNvPr id="5" name="Rectangle 4">
            <a:extLst>
              <a:ext uri="{FF2B5EF4-FFF2-40B4-BE49-F238E27FC236}">
                <a16:creationId xmlns:a16="http://schemas.microsoft.com/office/drawing/2014/main" id="{DFCE7472-3801-C07C-FDA6-1B96CD552CD4}"/>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6842A78E-04B9-6397-86D8-1CEC9E5C5A12}"/>
              </a:ext>
            </a:extLst>
          </p:cNvPr>
          <p:cNvSpPr/>
          <p:nvPr/>
        </p:nvSpPr>
        <p:spPr>
          <a:xfrm>
            <a:off x="617738" y="379581"/>
            <a:ext cx="10995734" cy="1015663"/>
          </a:xfrm>
          <a:prstGeom prst="rect">
            <a:avLst/>
          </a:prstGeom>
          <a:effectLst/>
        </p:spPr>
        <p:txBody>
          <a:bodyPr wrap="square">
            <a:spAutoFit/>
          </a:bodyPr>
          <a:lstStyle/>
          <a:p>
            <a:pPr algn="ctr">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Autonomy of the Local Church</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8" name="Rectangle 7">
            <a:extLst>
              <a:ext uri="{FF2B5EF4-FFF2-40B4-BE49-F238E27FC236}">
                <a16:creationId xmlns:a16="http://schemas.microsoft.com/office/drawing/2014/main" id="{BF191603-476E-62C9-1FCF-250CE8CC1536}"/>
              </a:ext>
            </a:extLst>
          </p:cNvPr>
          <p:cNvSpPr/>
          <p:nvPr/>
        </p:nvSpPr>
        <p:spPr>
          <a:xfrm>
            <a:off x="3733800" y="5810746"/>
            <a:ext cx="4532236" cy="769441"/>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Acts 20:28</a:t>
            </a:r>
            <a:endParaRPr lang="en-US" sz="4400" dirty="0"/>
          </a:p>
        </p:txBody>
      </p:sp>
    </p:spTree>
    <p:extLst>
      <p:ext uri="{BB962C8B-B14F-4D97-AF65-F5344CB8AC3E}">
        <p14:creationId xmlns:p14="http://schemas.microsoft.com/office/powerpoint/2010/main" val="1243368176"/>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0338"/>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Acts 20:28</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3539" y="2666999"/>
            <a:ext cx="8286933" cy="3703651"/>
          </a:xfrm>
        </p:spPr>
        <p:txBody>
          <a:bodyPr>
            <a:noAutofit/>
          </a:bodyPr>
          <a:lstStyle/>
          <a:p>
            <a:pPr algn="just"/>
            <a:r>
              <a:rPr lang="en-US" sz="3800" i="1" dirty="0">
                <a:solidFill>
                  <a:schemeClr val="bg1"/>
                </a:solidFill>
                <a:latin typeface="Times New Roman" pitchFamily="18" charset="0"/>
                <a:cs typeface="Times New Roman" pitchFamily="18" charset="0"/>
              </a:rPr>
              <a:t>“Take heed therefore unto yourselves, and to all the flock, over the which the Holy Ghost hath made you overseers, to feed the church of God, which he hath purchased with his own blood.”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304800" y="426043"/>
            <a:ext cx="11658601" cy="1169551"/>
          </a:xfrm>
          <a:prstGeom prst="rect">
            <a:avLst/>
          </a:prstGeom>
          <a:effectLst/>
        </p:spPr>
        <p:txBody>
          <a:bodyPr wrap="square">
            <a:spAutoFit/>
          </a:bodyPr>
          <a:lstStyle/>
          <a:p>
            <a:pPr algn="ctr">
              <a:defRPr/>
            </a:pPr>
            <a:r>
              <a:rPr lang="en-US" sz="7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Protects Its Own Members</a:t>
            </a:r>
            <a:endParaRPr lang="en-US" sz="7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2942090493"/>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B5D8BA9C-D45B-464D-AF3C-B11CC4A6226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381000" y="2209800"/>
            <a:ext cx="11353800" cy="27787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Congregations Cannot Legislate Its Own Laws</a:t>
            </a:r>
          </a:p>
        </p:txBody>
      </p:sp>
      <p:sp>
        <p:nvSpPr>
          <p:cNvPr id="5" name="Rectangle 4">
            <a:extLst>
              <a:ext uri="{FF2B5EF4-FFF2-40B4-BE49-F238E27FC236}">
                <a16:creationId xmlns:a16="http://schemas.microsoft.com/office/drawing/2014/main" id="{DFCE7472-3801-C07C-FDA6-1B96CD552CD4}"/>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6842A78E-04B9-6397-86D8-1CEC9E5C5A12}"/>
              </a:ext>
            </a:extLst>
          </p:cNvPr>
          <p:cNvSpPr/>
          <p:nvPr/>
        </p:nvSpPr>
        <p:spPr>
          <a:xfrm>
            <a:off x="617738" y="379581"/>
            <a:ext cx="10995734" cy="1015663"/>
          </a:xfrm>
          <a:prstGeom prst="rect">
            <a:avLst/>
          </a:prstGeom>
          <a:effectLst/>
        </p:spPr>
        <p:txBody>
          <a:bodyPr wrap="square">
            <a:spAutoFit/>
          </a:bodyPr>
          <a:lstStyle/>
          <a:p>
            <a:pPr algn="ctr">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Autonomy of the Local Church</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8" name="Rectangle 7">
            <a:extLst>
              <a:ext uri="{FF2B5EF4-FFF2-40B4-BE49-F238E27FC236}">
                <a16:creationId xmlns:a16="http://schemas.microsoft.com/office/drawing/2014/main" id="{BF191603-476E-62C9-1FCF-250CE8CC1536}"/>
              </a:ext>
            </a:extLst>
          </p:cNvPr>
          <p:cNvSpPr/>
          <p:nvPr/>
        </p:nvSpPr>
        <p:spPr>
          <a:xfrm>
            <a:off x="3733800" y="5810746"/>
            <a:ext cx="4532236" cy="769441"/>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Galatians 1:8</a:t>
            </a:r>
            <a:endParaRPr lang="en-US" sz="4400" dirty="0"/>
          </a:p>
        </p:txBody>
      </p:sp>
    </p:spTree>
    <p:extLst>
      <p:ext uri="{BB962C8B-B14F-4D97-AF65-F5344CB8AC3E}">
        <p14:creationId xmlns:p14="http://schemas.microsoft.com/office/powerpoint/2010/main" val="4170192366"/>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0338"/>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Galatians 1:8</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3539" y="2895600"/>
            <a:ext cx="8286933" cy="3475050"/>
          </a:xfrm>
        </p:spPr>
        <p:txBody>
          <a:bodyPr>
            <a:noAutofit/>
          </a:bodyPr>
          <a:lstStyle/>
          <a:p>
            <a:pPr algn="just"/>
            <a:r>
              <a:rPr lang="en-US" sz="3800" i="1" dirty="0">
                <a:solidFill>
                  <a:schemeClr val="bg1"/>
                </a:solidFill>
                <a:latin typeface="Times New Roman" pitchFamily="18" charset="0"/>
                <a:cs typeface="Times New Roman" pitchFamily="18" charset="0"/>
              </a:rPr>
              <a:t>“But though we, or an angel from heaven, preach any other gospel unto you than that which we have preached unto you, let him be accursed.”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304800" y="426043"/>
            <a:ext cx="11658601" cy="1169551"/>
          </a:xfrm>
          <a:prstGeom prst="rect">
            <a:avLst/>
          </a:prstGeom>
          <a:effectLst/>
        </p:spPr>
        <p:txBody>
          <a:bodyPr wrap="square">
            <a:spAutoFit/>
          </a:bodyPr>
          <a:lstStyle/>
          <a:p>
            <a:pPr algn="ctr">
              <a:defRPr/>
            </a:pPr>
            <a:r>
              <a:rPr lang="en-US" sz="7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Cannot Legislate Own Laws</a:t>
            </a:r>
            <a:endParaRPr lang="en-US" sz="7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2793565814"/>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
            <a:ext cx="12192000" cy="7128164"/>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Rounded Corners 12">
            <a:extLst>
              <a:ext uri="{FF2B5EF4-FFF2-40B4-BE49-F238E27FC236}">
                <a16:creationId xmlns:a16="http://schemas.microsoft.com/office/drawing/2014/main" id="{2CD8C225-3B82-40EB-A81C-50B44ECCC1B2}"/>
              </a:ext>
            </a:extLst>
          </p:cNvPr>
          <p:cNvSpPr/>
          <p:nvPr/>
        </p:nvSpPr>
        <p:spPr>
          <a:xfrm>
            <a:off x="457200" y="286766"/>
            <a:ext cx="11277600" cy="1662748"/>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ectangle 2">
            <a:extLst>
              <a:ext uri="{FF2B5EF4-FFF2-40B4-BE49-F238E27FC236}">
                <a16:creationId xmlns:a16="http://schemas.microsoft.com/office/drawing/2014/main" id="{51997E35-1CB0-4EC3-B520-34A3C356764B}"/>
              </a:ext>
            </a:extLst>
          </p:cNvPr>
          <p:cNvSpPr>
            <a:spLocks noGrp="1" noChangeArrowheads="1"/>
          </p:cNvSpPr>
          <p:nvPr>
            <p:ph type="ctrTitle"/>
          </p:nvPr>
        </p:nvSpPr>
        <p:spPr>
          <a:xfrm>
            <a:off x="609600" y="1965347"/>
            <a:ext cx="10896600" cy="4579916"/>
          </a:xfrm>
        </p:spPr>
        <p:txBody>
          <a:bodyPr>
            <a:normAutofit/>
          </a:bodyPr>
          <a:lstStyle/>
          <a:p>
            <a:pPr algn="just">
              <a:defRPr/>
            </a:pPr>
            <a:r>
              <a:rPr lang="en-US"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“Hold the pattern of sound words which thou hast heard from me, in faith and love which is in Christ Jesus.”</a:t>
            </a:r>
            <a:endParaRPr lang="en-US" b="1" dirty="0">
              <a:solidFill>
                <a:schemeClr val="bg1"/>
              </a:solidFill>
              <a:latin typeface="Times New Roman" pitchFamily="18" charset="0"/>
              <a:cs typeface="Times New Roman" pitchFamily="18" charset="0"/>
            </a:endParaRPr>
          </a:p>
        </p:txBody>
      </p:sp>
      <p:pic>
        <p:nvPicPr>
          <p:cNvPr id="14" name="Picture 4">
            <a:extLst>
              <a:ext uri="{FF2B5EF4-FFF2-40B4-BE49-F238E27FC236}">
                <a16:creationId xmlns:a16="http://schemas.microsoft.com/office/drawing/2014/main" id="{9DDA485F-2B20-4894-B791-C97019C615F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62000" y="336508"/>
            <a:ext cx="1905909" cy="1537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extLst>
              <a:ext uri="{FF2B5EF4-FFF2-40B4-BE49-F238E27FC236}">
                <a16:creationId xmlns:a16="http://schemas.microsoft.com/office/drawing/2014/main" id="{1AF04DE8-3588-232B-2DAE-A8C1993CAE03}"/>
              </a:ext>
            </a:extLst>
          </p:cNvPr>
          <p:cNvSpPr/>
          <p:nvPr/>
        </p:nvSpPr>
        <p:spPr>
          <a:xfrm>
            <a:off x="5029200" y="426043"/>
            <a:ext cx="6934201" cy="1200329"/>
          </a:xfrm>
          <a:prstGeom prst="rect">
            <a:avLst/>
          </a:prstGeom>
          <a:effectLst/>
        </p:spPr>
        <p:txBody>
          <a:bodyPr wrap="square">
            <a:spAutoFit/>
          </a:bodyPr>
          <a:lstStyle/>
          <a:p>
            <a:pPr algn="ctr">
              <a:defRPr/>
            </a:pPr>
            <a:r>
              <a:rPr lang="en-US" sz="7200" b="1" dirty="0">
                <a:solidFill>
                  <a:srgbClr val="FFFF00"/>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2 Tim.1:13</a:t>
            </a:r>
          </a:p>
        </p:txBody>
      </p:sp>
    </p:spTree>
    <p:extLst>
      <p:ext uri="{BB962C8B-B14F-4D97-AF65-F5344CB8AC3E}">
        <p14:creationId xmlns:p14="http://schemas.microsoft.com/office/powerpoint/2010/main" val="2640627751"/>
      </p:ext>
    </p:extLst>
  </p:cSld>
  <p:clrMapOvr>
    <a:masterClrMapping/>
  </p:clrMapOvr>
  <mc:AlternateContent xmlns:mc="http://schemas.openxmlformats.org/markup-compatibility/2006" xmlns:p14="http://schemas.microsoft.com/office/powerpoint/2010/main">
    <mc:Choice Requires="p14">
      <p:transition spd="slow" p14:dur="1500" advTm="11000">
        <p:split orient="vert"/>
      </p:transition>
    </mc:Choice>
    <mc:Fallback xmlns="">
      <p:transition spd="slow" advTm="11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2000"/>
                                        <p:tgtEl>
                                          <p:spTgt spid="13"/>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fade">
                                      <p:cBhvr>
                                        <p:cTn id="11" dur="2000"/>
                                        <p:tgtEl>
                                          <p:spTgt spid="3">
                                            <p:txEl>
                                              <p:pRg st="0" end="0"/>
                                            </p:txEl>
                                          </p:spTgt>
                                        </p:tgtEl>
                                      </p:cBhvr>
                                    </p:animEffect>
                                  </p:childTnLst>
                                </p:cTn>
                              </p:par>
                              <p:par>
                                <p:cTn id="12" presetID="10" presetClass="entr" presetSubtype="0" fill="hold" nodeType="with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fade">
                                      <p:cBhvr>
                                        <p:cTn id="14" dur="2000"/>
                                        <p:tgtEl>
                                          <p:spTgt spid="14"/>
                                        </p:tgtEl>
                                      </p:cBhvr>
                                    </p:animEffect>
                                  </p:childTnLst>
                                </p:cTn>
                              </p:par>
                            </p:childTnLst>
                          </p:cTn>
                        </p:par>
                        <p:par>
                          <p:cTn id="15" fill="hold">
                            <p:stCondLst>
                              <p:cond delay="4000"/>
                            </p:stCondLst>
                            <p:childTnLst>
                              <p:par>
                                <p:cTn id="16" presetID="10" presetClass="entr" presetSubtype="0" fill="hold" grpId="0" nodeType="after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1" name="Picture 4" descr="Cool Backgrounds">
            <a:extLst>
              <a:ext uri="{FF2B5EF4-FFF2-40B4-BE49-F238E27FC236}">
                <a16:creationId xmlns:a16="http://schemas.microsoft.com/office/drawing/2014/main" id="{F8DA43DD-4E46-4557-924E-30ED566E6579}"/>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3ACAA862-35C7-41AB-ACB1-5101C1BF4A43}"/>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459" name="AutoShape 9" descr="Related image">
            <a:extLst>
              <a:ext uri="{FF2B5EF4-FFF2-40B4-BE49-F238E27FC236}">
                <a16:creationId xmlns:a16="http://schemas.microsoft.com/office/drawing/2014/main" id="{D07BB447-3E5E-4827-92A8-6493BE001E28}"/>
              </a:ext>
            </a:extLst>
          </p:cNvPr>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17" name="Rectangle 3">
            <a:extLst>
              <a:ext uri="{FF2B5EF4-FFF2-40B4-BE49-F238E27FC236}">
                <a16:creationId xmlns:a16="http://schemas.microsoft.com/office/drawing/2014/main" id="{0352BA3E-69C1-4621-9617-F5EC984AF6EC}"/>
              </a:ext>
            </a:extLst>
          </p:cNvPr>
          <p:cNvSpPr>
            <a:spLocks noGrp="1" noChangeArrowheads="1"/>
          </p:cNvSpPr>
          <p:nvPr>
            <p:ph type="subTitle" idx="1"/>
          </p:nvPr>
        </p:nvSpPr>
        <p:spPr>
          <a:xfrm>
            <a:off x="1295401" y="1828800"/>
            <a:ext cx="9601198" cy="3048000"/>
          </a:xfrm>
          <a:noFill/>
          <a:ln>
            <a:noFill/>
          </a:ln>
          <a:effectLst/>
        </p:spPr>
        <p:txBody>
          <a:bodyPr>
            <a:normAutofit/>
          </a:bodyPr>
          <a:lstStyle/>
          <a:p>
            <a:pPr eaLnBrk="1" hangingPunct="1"/>
            <a:endParaRPr lang="en-US" sz="1600" b="1" dirty="0">
              <a:latin typeface="Times New Roman" pitchFamily="18" charset="0"/>
              <a:cs typeface="Times New Roman" pitchFamily="18" charset="0"/>
            </a:endParaRPr>
          </a:p>
          <a:p>
            <a:pPr eaLnBrk="1" hangingPunct="1"/>
            <a:endParaRPr lang="en-US" sz="1600" b="1" dirty="0">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endParaRPr lang="en-US" sz="1600" b="1" dirty="0">
              <a:solidFill>
                <a:schemeClr val="bg1"/>
              </a:solidFill>
              <a:latin typeface="Times New Roman" pitchFamily="18" charset="0"/>
              <a:cs typeface="Times New Roman" pitchFamily="18" charset="0"/>
            </a:endParaRPr>
          </a:p>
          <a:p>
            <a:pPr eaLnBrk="1" hangingPunct="1"/>
            <a:r>
              <a:rPr lang="en-US" sz="4400"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rPr>
              <a:t>“God is Spirit, and Those Who Worship Him Must Worship in Spirit and Truth.”</a:t>
            </a:r>
          </a:p>
          <a:p>
            <a:pPr eaLnBrk="1" hangingPunct="1"/>
            <a:endParaRPr lang="en-US" dirty="0">
              <a:solidFill>
                <a:srgbClr val="740016"/>
              </a:solidFill>
            </a:endParaRPr>
          </a:p>
        </p:txBody>
      </p:sp>
      <p:sp>
        <p:nvSpPr>
          <p:cNvPr id="13" name="Title 3">
            <a:extLst>
              <a:ext uri="{FF2B5EF4-FFF2-40B4-BE49-F238E27FC236}">
                <a16:creationId xmlns:a16="http://schemas.microsoft.com/office/drawing/2014/main" id="{447594AA-C940-41B9-A684-A1FC8EC5F61D}"/>
              </a:ext>
            </a:extLst>
          </p:cNvPr>
          <p:cNvSpPr txBox="1">
            <a:spLocks/>
          </p:cNvSpPr>
          <p:nvPr/>
        </p:nvSpPr>
        <p:spPr>
          <a:xfrm>
            <a:off x="838200" y="5464945"/>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400" b="0" i="0" u="none" strike="noStrike" kern="1200" cap="none" spc="0" normalizeH="0" baseline="0" noProof="0" dirty="0">
                <a:ln>
                  <a:noFill/>
                </a:ln>
                <a:solidFill>
                  <a:srgbClr val="FFFF00"/>
                </a:solidFill>
                <a:effectLst/>
                <a:uLnTx/>
                <a:uFillTx/>
                <a:latin typeface="Benguiat Bk BT" panose="02030604050306020704" pitchFamily="18" charset="0"/>
                <a:ea typeface="+mj-ea"/>
                <a:cs typeface="+mj-cs"/>
              </a:rPr>
              <a:t>John </a:t>
            </a:r>
            <a:r>
              <a:rPr lang="en-US" sz="5400" dirty="0">
                <a:solidFill>
                  <a:srgbClr val="FFFF00"/>
                </a:solidFill>
                <a:latin typeface="Benguiat Bk BT" panose="02030604050306020704" pitchFamily="18" charset="0"/>
              </a:rPr>
              <a:t>4</a:t>
            </a:r>
            <a:r>
              <a:rPr kumimoji="0" lang="en-US" sz="5400" b="0" i="0" u="none" strike="noStrike" kern="1200" cap="none" spc="0" normalizeH="0" baseline="0" noProof="0" dirty="0">
                <a:ln>
                  <a:noFill/>
                </a:ln>
                <a:solidFill>
                  <a:srgbClr val="FFFF00"/>
                </a:solidFill>
                <a:effectLst/>
                <a:uLnTx/>
                <a:uFillTx/>
                <a:latin typeface="Benguiat Bk BT" panose="02030604050306020704" pitchFamily="18" charset="0"/>
                <a:ea typeface="+mj-ea"/>
                <a:cs typeface="+mj-cs"/>
              </a:rPr>
              <a:t>:24</a:t>
            </a:r>
          </a:p>
        </p:txBody>
      </p:sp>
      <p:sp>
        <p:nvSpPr>
          <p:cNvPr id="10" name="Rectangle 9">
            <a:extLst>
              <a:ext uri="{FF2B5EF4-FFF2-40B4-BE49-F238E27FC236}">
                <a16:creationId xmlns:a16="http://schemas.microsoft.com/office/drawing/2014/main" id="{C4756082-AD90-49EE-BE60-A44CA856575D}"/>
              </a:ext>
            </a:extLst>
          </p:cNvPr>
          <p:cNvSpPr>
            <a:spLocks noGrp="1" noChangeArrowheads="1"/>
          </p:cNvSpPr>
          <p:nvPr/>
        </p:nvSpPr>
        <p:spPr bwMode="auto">
          <a:xfrm>
            <a:off x="723900" y="709929"/>
            <a:ext cx="10744200" cy="178748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a:lstStyle>
          <a:p>
            <a:pPr eaLnBrk="1" hangingPunct="1">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Let  Us Begin Our               Worship Together</a:t>
            </a:r>
            <a:endParaRPr lang="en-US" sz="6000" b="1" dirty="0">
              <a:solidFill>
                <a:srgbClr val="FFFFCC"/>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812709501"/>
      </p:ext>
    </p:extLst>
  </p:cSld>
  <p:clrMapOvr>
    <a:masterClrMapping/>
  </p:clrMapOvr>
  <mc:AlternateContent xmlns:mc="http://schemas.openxmlformats.org/markup-compatibility/2006" xmlns:p14="http://schemas.microsoft.com/office/powerpoint/2010/main">
    <mc:Choice Requires="p14">
      <p:transition spd="slow" p14:dur="1500" advTm="13000">
        <p:split orient="vert"/>
      </p:transition>
    </mc:Choice>
    <mc:Fallback xmlns="">
      <p:transition spd="slow" advTm="13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2000"/>
                                        <p:tgtEl>
                                          <p:spTgt spid="10">
                                            <p:txEl>
                                              <p:pRg st="0" end="0"/>
                                            </p:txEl>
                                          </p:spTgt>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17">
                                            <p:txEl>
                                              <p:pRg st="5" end="5"/>
                                            </p:txEl>
                                          </p:spTgt>
                                        </p:tgtEl>
                                        <p:attrNameLst>
                                          <p:attrName>style.visibility</p:attrName>
                                        </p:attrNameLst>
                                      </p:cBhvr>
                                      <p:to>
                                        <p:strVal val="visible"/>
                                      </p:to>
                                    </p:set>
                                    <p:animEffect transition="in" filter="fade">
                                      <p:cBhvr>
                                        <p:cTn id="11" dur="2000"/>
                                        <p:tgtEl>
                                          <p:spTgt spid="17">
                                            <p:txEl>
                                              <p:pRg st="5" end="5"/>
                                            </p:txEl>
                                          </p:spTgt>
                                        </p:tgtEl>
                                      </p:cBhvr>
                                    </p:animEffect>
                                  </p:childTnLst>
                                </p:cTn>
                              </p:par>
                            </p:childTnLst>
                          </p:cTn>
                        </p:par>
                        <p:par>
                          <p:cTn id="12" fill="hold">
                            <p:stCondLst>
                              <p:cond delay="4000"/>
                            </p:stCondLst>
                            <p:childTnLst>
                              <p:par>
                                <p:cTn id="13" presetID="10" presetClass="entr" presetSubtype="0" fill="hold" nodeType="afterEffect">
                                  <p:stCondLst>
                                    <p:cond delay="100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fade">
                                      <p:cBhvr>
                                        <p:cTn id="15" dur="20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B5D8BA9C-D45B-464D-AF3C-B11CC4A6226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209800"/>
            <a:ext cx="10972800" cy="27787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Each Congregation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Oversees its Own Work</a:t>
            </a:r>
          </a:p>
        </p:txBody>
      </p:sp>
      <p:sp>
        <p:nvSpPr>
          <p:cNvPr id="5" name="Rectangle 4">
            <a:extLst>
              <a:ext uri="{FF2B5EF4-FFF2-40B4-BE49-F238E27FC236}">
                <a16:creationId xmlns:a16="http://schemas.microsoft.com/office/drawing/2014/main" id="{DFCE7472-3801-C07C-FDA6-1B96CD552CD4}"/>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6842A78E-04B9-6397-86D8-1CEC9E5C5A12}"/>
              </a:ext>
            </a:extLst>
          </p:cNvPr>
          <p:cNvSpPr/>
          <p:nvPr/>
        </p:nvSpPr>
        <p:spPr>
          <a:xfrm>
            <a:off x="617738" y="379581"/>
            <a:ext cx="10995734" cy="1015663"/>
          </a:xfrm>
          <a:prstGeom prst="rect">
            <a:avLst/>
          </a:prstGeom>
          <a:effectLst/>
        </p:spPr>
        <p:txBody>
          <a:bodyPr wrap="square">
            <a:spAutoFit/>
          </a:bodyPr>
          <a:lstStyle/>
          <a:p>
            <a:pPr algn="ctr">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Autonomy of the Local Church</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8" name="Rectangle 7">
            <a:extLst>
              <a:ext uri="{FF2B5EF4-FFF2-40B4-BE49-F238E27FC236}">
                <a16:creationId xmlns:a16="http://schemas.microsoft.com/office/drawing/2014/main" id="{BF191603-476E-62C9-1FCF-250CE8CC1536}"/>
              </a:ext>
            </a:extLst>
          </p:cNvPr>
          <p:cNvSpPr/>
          <p:nvPr/>
        </p:nvSpPr>
        <p:spPr>
          <a:xfrm>
            <a:off x="3733800" y="5810746"/>
            <a:ext cx="4532236" cy="769441"/>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Peter. 5:1-2</a:t>
            </a:r>
            <a:endParaRPr lang="en-US" sz="4400" dirty="0"/>
          </a:p>
        </p:txBody>
      </p:sp>
    </p:spTree>
    <p:extLst>
      <p:ext uri="{BB962C8B-B14F-4D97-AF65-F5344CB8AC3E}">
        <p14:creationId xmlns:p14="http://schemas.microsoft.com/office/powerpoint/2010/main" val="2629466935"/>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2000"/>
                                        <p:tgtEl>
                                          <p:spTgt spid="7">
                                            <p:txEl>
                                              <p:pRg st="0" end="0"/>
                                            </p:txEl>
                                          </p:spTgt>
                                        </p:tgtEl>
                                      </p:cBhvr>
                                    </p:animEffect>
                                  </p:childTnLst>
                                </p:cTn>
                              </p:par>
                            </p:childTnLst>
                          </p:cTn>
                        </p:par>
                        <p:par>
                          <p:cTn id="8" fill="hold">
                            <p:stCondLst>
                              <p:cond delay="2000"/>
                            </p:stCondLst>
                            <p:childTnLst>
                              <p:par>
                                <p:cTn id="9" presetID="16" presetClass="entr" presetSubtype="21"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arn(inVertical)">
                                      <p:cBhvr>
                                        <p:cTn id="11" dur="2000"/>
                                        <p:tgtEl>
                                          <p:spTgt spid="6"/>
                                        </p:tgtEl>
                                      </p:cBhvr>
                                    </p:animEffect>
                                  </p:childTnLst>
                                </p:cTn>
                              </p:par>
                            </p:childTnLst>
                          </p:cTn>
                        </p:par>
                        <p:par>
                          <p:cTn id="12" fill="hold">
                            <p:stCondLst>
                              <p:cond delay="4000"/>
                            </p:stCondLst>
                            <p:childTnLst>
                              <p:par>
                                <p:cTn id="13" presetID="10" presetClass="entr" presetSubtype="0" fill="hold" grpId="0"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913"/>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Peter 5:1-2</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0582" y="2252768"/>
            <a:ext cx="8286933" cy="4165872"/>
          </a:xfrm>
        </p:spPr>
        <p:txBody>
          <a:bodyPr>
            <a:noAutofit/>
          </a:bodyPr>
          <a:lstStyle/>
          <a:p>
            <a:pPr algn="just"/>
            <a:r>
              <a:rPr lang="en-US" sz="3800" i="1" dirty="0">
                <a:solidFill>
                  <a:schemeClr val="bg1"/>
                </a:solidFill>
                <a:latin typeface="Times New Roman" pitchFamily="18" charset="0"/>
                <a:cs typeface="Times New Roman" pitchFamily="18" charset="0"/>
              </a:rPr>
              <a:t>“The elders which are among you I exhort, who am also an elder, and a witness of the sufferings of Christ, and also a partaker of the glory that shall be revealed:  Feed the flock of God which is among you, taking the oversight thereof…”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496964" y="426043"/>
            <a:ext cx="11204547" cy="1200329"/>
          </a:xfrm>
          <a:prstGeom prst="rect">
            <a:avLst/>
          </a:prstGeom>
          <a:effectLst/>
        </p:spPr>
        <p:txBody>
          <a:bodyPr wrap="square">
            <a:spAutoFit/>
          </a:bodyPr>
          <a:lstStyle/>
          <a:p>
            <a:pPr algn="ctr">
              <a:defRPr/>
            </a:pPr>
            <a:r>
              <a:rPr lang="en-US" sz="72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Overseeing Its Own Work</a:t>
            </a:r>
            <a:endParaRPr lang="en-US" sz="72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679569243"/>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B5D8BA9C-D45B-464D-AF3C-B11CC4A6226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609600" y="2209800"/>
            <a:ext cx="10972800" cy="27787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Each Congregation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Handles Its Own Affairs</a:t>
            </a:r>
          </a:p>
        </p:txBody>
      </p:sp>
      <p:sp>
        <p:nvSpPr>
          <p:cNvPr id="5" name="Rectangle 4">
            <a:extLst>
              <a:ext uri="{FF2B5EF4-FFF2-40B4-BE49-F238E27FC236}">
                <a16:creationId xmlns:a16="http://schemas.microsoft.com/office/drawing/2014/main" id="{DFCE7472-3801-C07C-FDA6-1B96CD552CD4}"/>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6842A78E-04B9-6397-86D8-1CEC9E5C5A12}"/>
              </a:ext>
            </a:extLst>
          </p:cNvPr>
          <p:cNvSpPr/>
          <p:nvPr/>
        </p:nvSpPr>
        <p:spPr>
          <a:xfrm>
            <a:off x="617738" y="379581"/>
            <a:ext cx="10995734" cy="1015663"/>
          </a:xfrm>
          <a:prstGeom prst="rect">
            <a:avLst/>
          </a:prstGeom>
          <a:effectLst/>
        </p:spPr>
        <p:txBody>
          <a:bodyPr wrap="square">
            <a:spAutoFit/>
          </a:bodyPr>
          <a:lstStyle/>
          <a:p>
            <a:pPr algn="ctr">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Autonomy of the Local Church</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8" name="Rectangle 7">
            <a:extLst>
              <a:ext uri="{FF2B5EF4-FFF2-40B4-BE49-F238E27FC236}">
                <a16:creationId xmlns:a16="http://schemas.microsoft.com/office/drawing/2014/main" id="{BF191603-476E-62C9-1FCF-250CE8CC1536}"/>
              </a:ext>
            </a:extLst>
          </p:cNvPr>
          <p:cNvSpPr/>
          <p:nvPr/>
        </p:nvSpPr>
        <p:spPr>
          <a:xfrm>
            <a:off x="3733800" y="5810746"/>
            <a:ext cx="4532236" cy="769441"/>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Cor. 6:2-5</a:t>
            </a:r>
            <a:endParaRPr lang="en-US" sz="4400" dirty="0"/>
          </a:p>
        </p:txBody>
      </p:sp>
    </p:spTree>
    <p:extLst>
      <p:ext uri="{BB962C8B-B14F-4D97-AF65-F5344CB8AC3E}">
        <p14:creationId xmlns:p14="http://schemas.microsoft.com/office/powerpoint/2010/main" val="1733380266"/>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0338"/>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Cor. 6:2-3</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0582" y="2252768"/>
            <a:ext cx="8286933" cy="4165872"/>
          </a:xfrm>
        </p:spPr>
        <p:txBody>
          <a:bodyPr>
            <a:noAutofit/>
          </a:bodyPr>
          <a:lstStyle/>
          <a:p>
            <a:pPr algn="just"/>
            <a:r>
              <a:rPr lang="en-US" sz="3800" i="1" dirty="0">
                <a:solidFill>
                  <a:schemeClr val="bg1"/>
                </a:solidFill>
                <a:latin typeface="Times New Roman" pitchFamily="18" charset="0"/>
                <a:cs typeface="Times New Roman" pitchFamily="18" charset="0"/>
              </a:rPr>
              <a:t>“Do ye not know that the saints shall judge the world? and if the world shall be judged by you, are ye unworthy to judge the smallest matters? Know ye not that we shall judge angels? how much more things that pertain to this life?”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496964" y="426043"/>
            <a:ext cx="11204547" cy="1200329"/>
          </a:xfrm>
          <a:prstGeom prst="rect">
            <a:avLst/>
          </a:prstGeom>
          <a:effectLst/>
        </p:spPr>
        <p:txBody>
          <a:bodyPr wrap="square">
            <a:spAutoFit/>
          </a:bodyPr>
          <a:lstStyle/>
          <a:p>
            <a:pPr algn="ctr">
              <a:defRPr/>
            </a:pPr>
            <a:r>
              <a:rPr lang="en-US" sz="72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Handling Its Own Affairs</a:t>
            </a:r>
            <a:endParaRPr lang="en-US" sz="72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2457459729"/>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0338"/>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Cor. 6:4-5</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0582" y="2252768"/>
            <a:ext cx="8286933" cy="4165872"/>
          </a:xfrm>
        </p:spPr>
        <p:txBody>
          <a:bodyPr>
            <a:noAutofit/>
          </a:bodyPr>
          <a:lstStyle/>
          <a:p>
            <a:pPr algn="just"/>
            <a:r>
              <a:rPr lang="en-US" sz="3800" i="1" dirty="0">
                <a:solidFill>
                  <a:schemeClr val="bg1"/>
                </a:solidFill>
                <a:latin typeface="Times New Roman" pitchFamily="18" charset="0"/>
                <a:cs typeface="Times New Roman" pitchFamily="18" charset="0"/>
              </a:rPr>
              <a:t>“If then ye have judgments of things pertaining to this life, set them to judge who are least esteemed in the church. I speak to your shame. Is it so, that there is not a wise man among you? no, not one that shall be able to judge between his brethren?”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496964" y="426043"/>
            <a:ext cx="11204547" cy="1200329"/>
          </a:xfrm>
          <a:prstGeom prst="rect">
            <a:avLst/>
          </a:prstGeom>
          <a:effectLst/>
        </p:spPr>
        <p:txBody>
          <a:bodyPr wrap="square">
            <a:spAutoFit/>
          </a:bodyPr>
          <a:lstStyle/>
          <a:p>
            <a:pPr algn="ctr">
              <a:defRPr/>
            </a:pPr>
            <a:r>
              <a:rPr lang="en-US" sz="72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Handling Its Own Affairs</a:t>
            </a:r>
            <a:endParaRPr lang="en-US" sz="72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3926049196"/>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B5D8BA9C-D45B-464D-AF3C-B11CC4A6226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381000" y="2209800"/>
            <a:ext cx="11353800" cy="27787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Each Congregation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Controls Its Own Resources</a:t>
            </a:r>
          </a:p>
        </p:txBody>
      </p:sp>
      <p:sp>
        <p:nvSpPr>
          <p:cNvPr id="5" name="Rectangle 4">
            <a:extLst>
              <a:ext uri="{FF2B5EF4-FFF2-40B4-BE49-F238E27FC236}">
                <a16:creationId xmlns:a16="http://schemas.microsoft.com/office/drawing/2014/main" id="{DFCE7472-3801-C07C-FDA6-1B96CD552CD4}"/>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6842A78E-04B9-6397-86D8-1CEC9E5C5A12}"/>
              </a:ext>
            </a:extLst>
          </p:cNvPr>
          <p:cNvSpPr/>
          <p:nvPr/>
        </p:nvSpPr>
        <p:spPr>
          <a:xfrm>
            <a:off x="617738" y="379581"/>
            <a:ext cx="10995734" cy="1015663"/>
          </a:xfrm>
          <a:prstGeom prst="rect">
            <a:avLst/>
          </a:prstGeom>
          <a:effectLst/>
        </p:spPr>
        <p:txBody>
          <a:bodyPr wrap="square">
            <a:spAutoFit/>
          </a:bodyPr>
          <a:lstStyle/>
          <a:p>
            <a:pPr algn="ctr">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Autonomy of the Local Church</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8" name="Rectangle 7">
            <a:extLst>
              <a:ext uri="{FF2B5EF4-FFF2-40B4-BE49-F238E27FC236}">
                <a16:creationId xmlns:a16="http://schemas.microsoft.com/office/drawing/2014/main" id="{BF191603-476E-62C9-1FCF-250CE8CC1536}"/>
              </a:ext>
            </a:extLst>
          </p:cNvPr>
          <p:cNvSpPr/>
          <p:nvPr/>
        </p:nvSpPr>
        <p:spPr>
          <a:xfrm>
            <a:off x="3733800" y="5810746"/>
            <a:ext cx="4532236" cy="769441"/>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Cor. 16:1-2</a:t>
            </a:r>
            <a:endParaRPr lang="en-US" sz="4400" dirty="0"/>
          </a:p>
        </p:txBody>
      </p:sp>
    </p:spTree>
    <p:extLst>
      <p:ext uri="{BB962C8B-B14F-4D97-AF65-F5344CB8AC3E}">
        <p14:creationId xmlns:p14="http://schemas.microsoft.com/office/powerpoint/2010/main" val="1651380692"/>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4603A312-DE34-4949-8B62-A347C037A65A}"/>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0" y="160338"/>
            <a:ext cx="12192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19" name="Rectangle: Rounded Corners 18">
            <a:extLst>
              <a:ext uri="{FF2B5EF4-FFF2-40B4-BE49-F238E27FC236}">
                <a16:creationId xmlns:a16="http://schemas.microsoft.com/office/drawing/2014/main" id="{EAD31B15-2F93-4E3F-A22E-10823E762A29}"/>
              </a:ext>
            </a:extLst>
          </p:cNvPr>
          <p:cNvSpPr/>
          <p:nvPr/>
        </p:nvSpPr>
        <p:spPr>
          <a:xfrm>
            <a:off x="423169" y="2204039"/>
            <a:ext cx="2701771" cy="4165872"/>
          </a:xfrm>
          <a:prstGeom prst="roundRect">
            <a:avLst/>
          </a:prstGeom>
          <a:solidFill>
            <a:schemeClr val="tx1"/>
          </a:solidFill>
          <a:ln w="57150">
            <a:solidFill>
              <a:schemeClr val="accent1">
                <a:lumMod val="75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6147" name="AutoShape 2"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8" name="AutoShape 4"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49" name="AutoShape 6"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6150" name="AutoShape 8" descr="Image result for sun shine images"/>
          <p:cNvSpPr>
            <a:spLocks noChangeAspect="1" noChangeArrowheads="1"/>
          </p:cNvSpPr>
          <p:nvPr/>
        </p:nvSpPr>
        <p:spPr bwMode="auto">
          <a:xfrm>
            <a:off x="1687513" y="-144463"/>
            <a:ext cx="304800" cy="304801"/>
          </a:xfrm>
          <a:prstGeom prst="rect">
            <a:avLst/>
          </a:prstGeom>
          <a:noFill/>
          <a:ln w="9525">
            <a:noFill/>
            <a:miter lim="800000"/>
            <a:headEnd/>
            <a:tailEnd/>
          </a:ln>
        </p:spPr>
        <p:txBody>
          <a:bodyPr/>
          <a:lstStyle/>
          <a:p>
            <a:endParaRPr lang="en-US"/>
          </a:p>
        </p:txBody>
      </p:sp>
      <p:sp>
        <p:nvSpPr>
          <p:cNvPr id="12" name="Rectangle 11">
            <a:extLst>
              <a:ext uri="{FF2B5EF4-FFF2-40B4-BE49-F238E27FC236}">
                <a16:creationId xmlns:a16="http://schemas.microsoft.com/office/drawing/2014/main" id="{838C7D8F-91AB-4134-B72B-A3228EE7F260}"/>
              </a:ext>
            </a:extLst>
          </p:cNvPr>
          <p:cNvSpPr/>
          <p:nvPr/>
        </p:nvSpPr>
        <p:spPr>
          <a:xfrm>
            <a:off x="228599" y="160338"/>
            <a:ext cx="11747377" cy="645312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a:extLst>
              <a:ext uri="{FF2B5EF4-FFF2-40B4-BE49-F238E27FC236}">
                <a16:creationId xmlns:a16="http://schemas.microsoft.com/office/drawing/2014/main" id="{389E1E4B-0B25-4F37-8275-009146E1D356}"/>
              </a:ext>
            </a:extLst>
          </p:cNvPr>
          <p:cNvSpPr/>
          <p:nvPr/>
        </p:nvSpPr>
        <p:spPr>
          <a:xfrm>
            <a:off x="496964" y="4745957"/>
            <a:ext cx="2487226" cy="1446550"/>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1 Cor. 16:1-2</a:t>
            </a:r>
            <a:endParaRPr lang="en-US" sz="4400" dirty="0"/>
          </a:p>
        </p:txBody>
      </p:sp>
      <p:sp>
        <p:nvSpPr>
          <p:cNvPr id="18" name="Rectangle 3">
            <a:extLst>
              <a:ext uri="{FF2B5EF4-FFF2-40B4-BE49-F238E27FC236}">
                <a16:creationId xmlns:a16="http://schemas.microsoft.com/office/drawing/2014/main" id="{09A2F3F6-B2BA-435C-A9D6-2E90947E2527}"/>
              </a:ext>
            </a:extLst>
          </p:cNvPr>
          <p:cNvSpPr>
            <a:spLocks noGrp="1" noChangeArrowheads="1"/>
          </p:cNvSpPr>
          <p:nvPr>
            <p:ph type="subTitle" idx="1"/>
          </p:nvPr>
        </p:nvSpPr>
        <p:spPr>
          <a:xfrm>
            <a:off x="3353539" y="2204779"/>
            <a:ext cx="8286933" cy="4165872"/>
          </a:xfrm>
        </p:spPr>
        <p:txBody>
          <a:bodyPr>
            <a:noAutofit/>
          </a:bodyPr>
          <a:lstStyle/>
          <a:p>
            <a:pPr algn="just"/>
            <a:r>
              <a:rPr lang="en-US" sz="3800" i="1" dirty="0">
                <a:solidFill>
                  <a:schemeClr val="bg1"/>
                </a:solidFill>
                <a:latin typeface="Times New Roman" pitchFamily="18" charset="0"/>
                <a:cs typeface="Times New Roman" pitchFamily="18" charset="0"/>
              </a:rPr>
              <a:t>“Now concerning the collection for the saints, as I have given order to the churches of Galatia, even so do ye. Upon the first day of the week let every one of you lay by him in store, as God hath prospered him, that there be no gatherings when I come.”  </a:t>
            </a:r>
            <a:endParaRPr lang="en-US" sz="3800" b="1" i="1" dirty="0">
              <a:solidFill>
                <a:schemeClr val="bg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13" name="Rectangle 12">
            <a:extLst>
              <a:ext uri="{FF2B5EF4-FFF2-40B4-BE49-F238E27FC236}">
                <a16:creationId xmlns:a16="http://schemas.microsoft.com/office/drawing/2014/main" id="{FF16A161-8C55-442A-8E63-BEBC7427D32A}"/>
              </a:ext>
            </a:extLst>
          </p:cNvPr>
          <p:cNvSpPr/>
          <p:nvPr/>
        </p:nvSpPr>
        <p:spPr>
          <a:xfrm>
            <a:off x="585556" y="2436044"/>
            <a:ext cx="2373669" cy="1798524"/>
          </a:xfrm>
          <a:prstGeom prst="rect">
            <a:avLst/>
          </a:prstGeom>
          <a:solidFill>
            <a:schemeClr val="tx1">
              <a:alpha val="4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14" name="Picture 4">
            <a:extLst>
              <a:ext uri="{FF2B5EF4-FFF2-40B4-BE49-F238E27FC236}">
                <a16:creationId xmlns:a16="http://schemas.microsoft.com/office/drawing/2014/main" id="{72E6DDC4-4FA9-44CD-8CB4-6150AC794CE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85556" y="2436044"/>
            <a:ext cx="2310043" cy="1901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a:extLst>
              <a:ext uri="{FF2B5EF4-FFF2-40B4-BE49-F238E27FC236}">
                <a16:creationId xmlns:a16="http://schemas.microsoft.com/office/drawing/2014/main" id="{66A61309-7318-4EA3-9208-D0CCE26476E3}"/>
              </a:ext>
            </a:extLst>
          </p:cNvPr>
          <p:cNvSpPr/>
          <p:nvPr/>
        </p:nvSpPr>
        <p:spPr>
          <a:xfrm>
            <a:off x="304800" y="426043"/>
            <a:ext cx="11658601" cy="1169551"/>
          </a:xfrm>
          <a:prstGeom prst="rect">
            <a:avLst/>
          </a:prstGeom>
          <a:effectLst/>
        </p:spPr>
        <p:txBody>
          <a:bodyPr wrap="square">
            <a:spAutoFit/>
          </a:bodyPr>
          <a:lstStyle/>
          <a:p>
            <a:pPr algn="ctr">
              <a:defRPr/>
            </a:pPr>
            <a:r>
              <a:rPr lang="en-US" sz="7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Controls Its Own Resources</a:t>
            </a:r>
            <a:endParaRPr lang="en-US" sz="7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Tree>
    <p:extLst>
      <p:ext uri="{BB962C8B-B14F-4D97-AF65-F5344CB8AC3E}">
        <p14:creationId xmlns:p14="http://schemas.microsoft.com/office/powerpoint/2010/main" val="3642013519"/>
      </p:ext>
    </p:extLst>
  </p:cSld>
  <p:clrMapOvr>
    <a:masterClrMapping/>
  </p:clrMapOvr>
  <mc:AlternateContent xmlns:mc="http://schemas.openxmlformats.org/markup-compatibility/2006" xmlns:p14="http://schemas.microsoft.com/office/powerpoint/2010/main">
    <mc:Choice Requires="p14">
      <p:transition spd="slow" p14:dur="1500" advTm="15000">
        <p:split orient="vert"/>
      </p:transition>
    </mc:Choice>
    <mc:Fallback xmlns="">
      <p:transition spd="slow" advTm="15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2000"/>
                                        <p:tgtEl>
                                          <p:spTgt spid="1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2000"/>
                                        <p:tgtEl>
                                          <p:spTgt spid="13"/>
                                        </p:tgtEl>
                                      </p:cBhvr>
                                    </p:animEffect>
                                  </p:childTnLst>
                                </p:cTn>
                              </p:par>
                              <p:par>
                                <p:cTn id="11" presetID="10" presetClass="entr" presetSubtype="0" fill="hold"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2000"/>
                                        <p:tgtEl>
                                          <p:spTgt spid="1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Effect transition="in" filter="fade">
                                      <p:cBhvr>
                                        <p:cTn id="16" dur="2000"/>
                                        <p:tgtEl>
                                          <p:spTgt spid="19"/>
                                        </p:tgtEl>
                                      </p:cBhvr>
                                    </p:animEffect>
                                  </p:childTnLst>
                                </p:cTn>
                              </p:par>
                            </p:childTnLst>
                          </p:cTn>
                        </p:par>
                        <p:par>
                          <p:cTn id="17" fill="hold">
                            <p:stCondLst>
                              <p:cond delay="2000"/>
                            </p:stCondLst>
                            <p:childTnLst>
                              <p:par>
                                <p:cTn id="18" presetID="10" presetClass="entr" presetSubtype="0" fill="hold" grpId="0" nodeType="afterEffect">
                                  <p:stCondLst>
                                    <p:cond delay="1000"/>
                                  </p:stCondLst>
                                  <p:childTnLst>
                                    <p:set>
                                      <p:cBhvr>
                                        <p:cTn id="19" dur="1" fill="hold">
                                          <p:stCondLst>
                                            <p:cond delay="0"/>
                                          </p:stCondLst>
                                        </p:cTn>
                                        <p:tgtEl>
                                          <p:spTgt spid="18">
                                            <p:txEl>
                                              <p:pRg st="0" end="0"/>
                                            </p:txEl>
                                          </p:spTgt>
                                        </p:tgtEl>
                                        <p:attrNameLst>
                                          <p:attrName>style.visibility</p:attrName>
                                        </p:attrNameLst>
                                      </p:cBhvr>
                                      <p:to>
                                        <p:strVal val="visible"/>
                                      </p:to>
                                    </p:set>
                                    <p:animEffect transition="in" filter="fade">
                                      <p:cBhvr>
                                        <p:cTn id="20" dur="20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p:bldP spid="18" grpId="0" build="p"/>
      <p:bldP spid="1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ol Backgrounds">
            <a:extLst>
              <a:ext uri="{FF2B5EF4-FFF2-40B4-BE49-F238E27FC236}">
                <a16:creationId xmlns:a16="http://schemas.microsoft.com/office/drawing/2014/main" id="{B5D8BA9C-D45B-464D-AF3C-B11CC4A6226E}"/>
              </a:ext>
            </a:extLst>
          </p:cNvPr>
          <p:cNvPicPr>
            <a:picLocks noChangeAspect="1" noChangeArrowheads="1"/>
          </p:cNvPicPr>
          <p:nvPr/>
        </p:nvPicPr>
        <p:blipFill>
          <a:blip r:embed="rId3" cstate="print">
            <a:extLst>
              <a:ext uri="{BEBA8EAE-BF5A-486C-A8C5-ECC9F3942E4B}">
                <a14:imgProps xmlns:a14="http://schemas.microsoft.com/office/drawing/2010/main">
                  <a14:imgLayer r:embed="rId4">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38100" y="-109828"/>
            <a:ext cx="12268200" cy="7120227"/>
          </a:xfrm>
          <a:prstGeom prst="rect">
            <a:avLst/>
          </a:prstGeom>
          <a:noFill/>
          <a:extLst>
            <a:ext uri="{909E8E84-426E-40DD-AFC4-6F175D3DCCD1}">
              <a14:hiddenFill xmlns:a14="http://schemas.microsoft.com/office/drawing/2010/main">
                <a:solidFill>
                  <a:srgbClr val="FFFFFF"/>
                </a:solidFill>
              </a14:hiddenFill>
            </a:ext>
          </a:extLst>
        </p:spPr>
      </p:pic>
      <p:sp>
        <p:nvSpPr>
          <p:cNvPr id="22533" name="Rectangle 21">
            <a:extLst>
              <a:ext uri="{FF2B5EF4-FFF2-40B4-BE49-F238E27FC236}">
                <a16:creationId xmlns:a16="http://schemas.microsoft.com/office/drawing/2014/main" id="{A8FB49C5-7439-4907-A053-09BD5AC6F59E}"/>
              </a:ext>
            </a:extLst>
          </p:cNvPr>
          <p:cNvSpPr>
            <a:spLocks noChangeArrowheads="1"/>
          </p:cNvSpPr>
          <p:nvPr/>
        </p:nvSpPr>
        <p:spPr bwMode="auto">
          <a:xfrm>
            <a:off x="1936750" y="277813"/>
            <a:ext cx="8318500"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endParaRPr lang="en-US" altLang="en-US" sz="1800"/>
          </a:p>
        </p:txBody>
      </p:sp>
      <p:sp>
        <p:nvSpPr>
          <p:cNvPr id="6" name="Rectangle 4">
            <a:extLst>
              <a:ext uri="{FF2B5EF4-FFF2-40B4-BE49-F238E27FC236}">
                <a16:creationId xmlns:a16="http://schemas.microsoft.com/office/drawing/2014/main" id="{021AD361-E909-2C87-87AA-EF193CDBDF90}"/>
              </a:ext>
            </a:extLst>
          </p:cNvPr>
          <p:cNvSpPr txBox="1">
            <a:spLocks noChangeArrowheads="1"/>
          </p:cNvSpPr>
          <p:nvPr/>
        </p:nvSpPr>
        <p:spPr>
          <a:xfrm>
            <a:off x="381000" y="2209800"/>
            <a:ext cx="11353800" cy="2778786"/>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Each Congregation </a:t>
            </a:r>
          </a:p>
          <a:p>
            <a:pPr marL="0" marR="0" lvl="0" indent="0" algn="ctr" defTabSz="914400" rtl="0" eaLnBrk="1" fontAlgn="auto" latinLnBrk="0" hangingPunct="1">
              <a:lnSpc>
                <a:spcPct val="100000"/>
              </a:lnSpc>
              <a:spcBef>
                <a:spcPct val="0"/>
              </a:spcBef>
              <a:spcAft>
                <a:spcPts val="0"/>
              </a:spcAft>
              <a:buClrTx/>
              <a:buSzTx/>
              <a:buFontTx/>
              <a:buNone/>
              <a:tabLst/>
              <a:defRPr/>
            </a:pPr>
            <a:r>
              <a:rPr lang="en-US" sz="7200" b="1" dirty="0">
                <a:solidFill>
                  <a:sysClr val="window" lastClr="FFFFFF"/>
                </a:solidFill>
                <a:effectLst>
                  <a:outerShdw blurRad="38100" dist="38100" dir="2700000" algn="tl">
                    <a:srgbClr val="0000FF">
                      <a:alpha val="43000"/>
                    </a:srgbClr>
                  </a:outerShdw>
                </a:effectLst>
                <a:latin typeface="Times New Roman" pitchFamily="18" charset="0"/>
                <a:cs typeface="Times New Roman" pitchFamily="18" charset="0"/>
              </a:rPr>
              <a:t>Provides For Its Own Needy</a:t>
            </a:r>
          </a:p>
        </p:txBody>
      </p:sp>
      <p:sp>
        <p:nvSpPr>
          <p:cNvPr id="5" name="Rectangle 4">
            <a:extLst>
              <a:ext uri="{FF2B5EF4-FFF2-40B4-BE49-F238E27FC236}">
                <a16:creationId xmlns:a16="http://schemas.microsoft.com/office/drawing/2014/main" id="{DFCE7472-3801-C07C-FDA6-1B96CD552CD4}"/>
              </a:ext>
            </a:extLst>
          </p:cNvPr>
          <p:cNvSpPr/>
          <p:nvPr/>
        </p:nvSpPr>
        <p:spPr>
          <a:xfrm>
            <a:off x="304800" y="176171"/>
            <a:ext cx="11582400" cy="6526635"/>
          </a:xfrm>
          <a:prstGeom prst="rect">
            <a:avLst/>
          </a:prstGeom>
          <a:noFill/>
          <a:ln w="38100"/>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ectangle 6">
            <a:extLst>
              <a:ext uri="{FF2B5EF4-FFF2-40B4-BE49-F238E27FC236}">
                <a16:creationId xmlns:a16="http://schemas.microsoft.com/office/drawing/2014/main" id="{6842A78E-04B9-6397-86D8-1CEC9E5C5A12}"/>
              </a:ext>
            </a:extLst>
          </p:cNvPr>
          <p:cNvSpPr/>
          <p:nvPr/>
        </p:nvSpPr>
        <p:spPr>
          <a:xfrm>
            <a:off x="617738" y="379581"/>
            <a:ext cx="10995734" cy="1015663"/>
          </a:xfrm>
          <a:prstGeom prst="rect">
            <a:avLst/>
          </a:prstGeom>
          <a:effectLst/>
        </p:spPr>
        <p:txBody>
          <a:bodyPr wrap="square">
            <a:spAutoFit/>
          </a:bodyPr>
          <a:lstStyle/>
          <a:p>
            <a:pPr algn="ctr">
              <a:defRPr/>
            </a:pPr>
            <a:r>
              <a:rPr lang="en-US" sz="6000" b="1" dirty="0">
                <a:solidFill>
                  <a:srgbClr val="FFC000">
                    <a:lumMod val="40000"/>
                    <a:lumOff val="60000"/>
                  </a:srgbClr>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rPr>
              <a:t>Autonomy of the Local Church</a:t>
            </a:r>
            <a:endParaRPr lang="en-US" sz="6000" b="1" dirty="0">
              <a:solidFill>
                <a:srgbClr val="FFFFCC"/>
              </a:solidFill>
              <a:effectLst>
                <a:outerShdw blurRad="38100" dist="38100" dir="2700000" algn="tl">
                  <a:srgbClr val="000000">
                    <a:alpha val="43137"/>
                  </a:srgbClr>
                </a:outerShdw>
              </a:effectLst>
              <a:latin typeface="Benguiat Bk BT" panose="02030604050306020704" pitchFamily="18" charset="0"/>
              <a:ea typeface="Tahoma" pitchFamily="34" charset="0"/>
              <a:cs typeface="Times New Roman" pitchFamily="18" charset="0"/>
            </a:endParaRPr>
          </a:p>
        </p:txBody>
      </p:sp>
      <p:sp>
        <p:nvSpPr>
          <p:cNvPr id="8" name="Rectangle 7">
            <a:extLst>
              <a:ext uri="{FF2B5EF4-FFF2-40B4-BE49-F238E27FC236}">
                <a16:creationId xmlns:a16="http://schemas.microsoft.com/office/drawing/2014/main" id="{BF191603-476E-62C9-1FCF-250CE8CC1536}"/>
              </a:ext>
            </a:extLst>
          </p:cNvPr>
          <p:cNvSpPr/>
          <p:nvPr/>
        </p:nvSpPr>
        <p:spPr>
          <a:xfrm>
            <a:off x="3733800" y="5810746"/>
            <a:ext cx="4532236" cy="769441"/>
          </a:xfrm>
          <a:prstGeom prst="rect">
            <a:avLst/>
          </a:prstGeom>
        </p:spPr>
        <p:txBody>
          <a:bodyPr wrap="square">
            <a:spAutoFit/>
          </a:bodyPr>
          <a:lstStyle/>
          <a:p>
            <a:pPr algn="ctr"/>
            <a:r>
              <a:rPr lang="en-US" sz="40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400" b="1" i="1" dirty="0">
                <a:solidFill>
                  <a:srgbClr val="FFFF00"/>
                </a:solidFill>
                <a:effectLst>
                  <a:outerShdw blurRad="38100" dist="38100" dir="2700000" algn="tl">
                    <a:srgbClr val="000000">
                      <a:alpha val="43137"/>
                    </a:srgbClr>
                  </a:outerShdw>
                </a:effectLst>
                <a:latin typeface="Times New Roman" pitchFamily="18" charset="0"/>
                <a:cs typeface="Times New Roman" pitchFamily="18" charset="0"/>
              </a:rPr>
              <a:t>Acts 4:34-35</a:t>
            </a:r>
            <a:endParaRPr lang="en-US" sz="4400" dirty="0"/>
          </a:p>
        </p:txBody>
      </p:sp>
    </p:spTree>
    <p:extLst>
      <p:ext uri="{BB962C8B-B14F-4D97-AF65-F5344CB8AC3E}">
        <p14:creationId xmlns:p14="http://schemas.microsoft.com/office/powerpoint/2010/main" val="3154055537"/>
      </p:ext>
    </p:extLst>
  </p:cSld>
  <p:clrMapOvr>
    <a:masterClrMapping/>
  </p:clrMapOvr>
  <mc:AlternateContent xmlns:mc="http://schemas.openxmlformats.org/markup-compatibility/2006" xmlns:p14="http://schemas.microsoft.com/office/powerpoint/2010/main">
    <mc:Choice Requires="p14">
      <p:transition spd="slow" p14:dur="1500" advTm="9000">
        <p:split orient="vert"/>
      </p:transition>
    </mc:Choice>
    <mc:Fallback xmlns="">
      <p:transition spd="slow" advTm="9000">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2000"/>
                                        <p:tgtEl>
                                          <p:spTgt spid="6"/>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TotalTime>
  <Words>576</Words>
  <Application>Microsoft Office PowerPoint</Application>
  <PresentationFormat>Widescreen</PresentationFormat>
  <Paragraphs>72</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Benguiat Bk BT</vt:lpstr>
      <vt:lpstr>Calibri</vt:lpstr>
      <vt:lpstr>Times New Roman</vt:lpstr>
      <vt:lpstr>Office Theme</vt:lpstr>
      <vt:lpstr>The Autonomy of the Local Church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“Hold the pattern of sound words which thou hast heard from me, in faith and love which is in Christ Jesus.”</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lwisdom</dc:creator>
  <cp:lastModifiedBy>Larry Wisdom</cp:lastModifiedBy>
  <cp:revision>141</cp:revision>
  <dcterms:created xsi:type="dcterms:W3CDTF">2013-10-07T23:47:20Z</dcterms:created>
  <dcterms:modified xsi:type="dcterms:W3CDTF">2022-11-27T18:35:39Z</dcterms:modified>
</cp:coreProperties>
</file>