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2" r:id="rId7"/>
    <p:sldId id="260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F0A94-8FDB-D213-1963-38A17BED0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8820C4-C785-376E-8DDC-28CC5F26A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386D1-FA3B-1A80-AB73-6B8484F2D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A1F6C-EF51-308E-8CA4-0028838E1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2F201-2DB9-0A81-C7A8-6467CBC1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0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3FEBA-B7C6-E768-8C97-A83EB9363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E6489F-D6B8-F3EF-7B63-19114D3F9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588F6-B505-6954-AD3C-FFA44AC91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7B119-FD23-3E9D-7E8C-AC2BD890C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AADC3-21EF-BCCC-86A7-36E9D6C34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6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97DBFD-2BD9-54AE-2D70-E15E78B09C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D721D1-9864-A29B-04C9-3463ED25E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F34D5-9E93-5F2B-6665-B8E1D920F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96F84-A9B4-B25D-4881-EA55E0D1A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0BB25-248F-76D8-696D-2F0B99157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5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6AEAB-67FF-0B0A-896C-7FF1BD75A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32B26-EA16-650C-1CDD-1A4979241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99000-CFA9-C144-411D-1A8B5CEC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CD9C7-CB79-FD78-02D4-6A4264D9A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9CDF2-4D88-E3B2-A309-65E680314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55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946B5-2C46-96F8-36BC-3798969E7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A4F1E3-A5A5-587E-4719-01A9ABA3D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D08BA-A012-01AD-D05D-1C606BF07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2628E-009E-6190-0797-F68FD3951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DBFA5-AE06-8552-A6D1-E17C0F6E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1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3093E-5B00-201A-AD88-6617C71B7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19394-2644-AB96-9057-723718734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E3C7A3-8895-A206-7742-BB049A60A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77ACA-AC90-10A5-E5C2-C5757DE93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12AC3-5B83-56EC-8B22-5BE7F3A07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93B62-513D-7288-D187-7CBFF029B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44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07072-2083-044B-5094-1F936403F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49C55-5829-2267-811D-BDD0BD6AC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104AF-5A41-CF2F-441F-F7E1B2657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ECD5A9-A426-B7E7-AB65-A75B35D398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64ACAC-914A-DA76-C370-7C509FF524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AFA53F-BA6A-2F3B-02DC-E0A85E7B0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AD8795-B77B-949F-C273-ADE2E98E4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FDDD92-751A-A1CE-30E6-CA719EDE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42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1EEAE-3058-977E-5D24-CDFAFDCDD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CD56D4-B22F-6C57-8616-118FE59F1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B7271C-B143-D34A-75C4-E856A7DB1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EA18C9-BB2E-70FE-EF17-4A89DD213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93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27135A-3365-B834-E94D-BB62A7FB9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C3A740-7B96-DF94-DDD9-B706A9000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2E364C-0DDC-D3AD-CFF4-0C657A4B4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71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ACEFA-2C39-3AB3-9050-A92E037DF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1A9B7-69C6-345C-6B02-3A781E9DF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98ED74-3C9C-68D2-B0B5-879A6FC46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2CD38-4767-A516-930F-FDE4ED0C3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0D7C7-BBE6-CA98-5EB4-E5FD000D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27B61-2465-EDB4-F99B-7210295E7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14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65AC0-82DA-1DCE-9B19-40196229C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557B35-B050-360D-68E7-581F73CE1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21F224-7071-BBC1-BDC6-D2659FAC0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CA4EF-6CAC-A041-9A2E-8450E5FB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C42ECE-51A6-D4F6-DCBE-4A93C28FC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ECF4A7-D4C4-1D34-85AB-B5214865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5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9C527E-9844-1295-EE98-DBAB8EFB4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D9959-2165-B0C9-810B-928133A08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F143D-6C0E-2CDE-1F00-9C854ED3A9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79DEB-1DD1-4C0E-94BA-F53BD42791CB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8E877-BCC8-1188-B663-33245E7AD3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72241-36B0-98BE-EFC8-4D3DD2931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63D08-D0E2-4050-8A9E-3B08FA72E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5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A9545DA-9FD3-2DDC-6000-3586FCE225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42" y="1581726"/>
            <a:ext cx="3757736" cy="49506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2C86A4-CF4B-ED65-A00E-B8DD31959141}"/>
              </a:ext>
            </a:extLst>
          </p:cNvPr>
          <p:cNvSpPr txBox="1"/>
          <p:nvPr/>
        </p:nvSpPr>
        <p:spPr>
          <a:xfrm>
            <a:off x="4450701" y="1671775"/>
            <a:ext cx="742155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400" dirty="0">
                <a:solidFill>
                  <a:schemeClr val="bg1"/>
                </a:solidFill>
                <a:latin typeface="Georgia" panose="02040502050405020303" pitchFamily="18" charset="0"/>
              </a:rPr>
              <a:t>The Lord Told Joshua To Go Over The Jordan To The Land He Had Given To Israel.  God Told Him; “I Will Not Leave You Or Forsake You.” “Be Strong And Very Courageous.” “Observe To Do According To All The Law.”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CD022BF-7A0C-01E8-670F-AF2BB2BB3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7959" y="5550656"/>
            <a:ext cx="3244299" cy="11297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Joshua 1:1-7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DD915B-D0A7-DCC7-15CD-9BDDE5196089}"/>
              </a:ext>
            </a:extLst>
          </p:cNvPr>
          <p:cNvSpPr txBox="1"/>
          <p:nvPr/>
        </p:nvSpPr>
        <p:spPr>
          <a:xfrm>
            <a:off x="516972" y="177595"/>
            <a:ext cx="111580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Bodoni MT" panose="02070603080606020203" pitchFamily="18" charset="0"/>
              </a:rPr>
              <a:t>ISRAEL CROSSING THE JORDAN</a:t>
            </a:r>
          </a:p>
        </p:txBody>
      </p:sp>
    </p:spTree>
    <p:extLst>
      <p:ext uri="{BB962C8B-B14F-4D97-AF65-F5344CB8AC3E}">
        <p14:creationId xmlns:p14="http://schemas.microsoft.com/office/powerpoint/2010/main" val="995546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CE3DF7-69F3-4DCD-CCB5-F5EF9866E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68FFCE3-0505-F444-3B33-243DFF2C3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42" y="1581726"/>
            <a:ext cx="3757736" cy="49506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185064-8A5F-6B16-748D-2444E1BB5D82}"/>
              </a:ext>
            </a:extLst>
          </p:cNvPr>
          <p:cNvSpPr txBox="1"/>
          <p:nvPr/>
        </p:nvSpPr>
        <p:spPr>
          <a:xfrm>
            <a:off x="4403745" y="1581726"/>
            <a:ext cx="742155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400" dirty="0">
                <a:solidFill>
                  <a:schemeClr val="bg1"/>
                </a:solidFill>
                <a:latin typeface="Georgia" panose="02040502050405020303" pitchFamily="18" charset="0"/>
              </a:rPr>
              <a:t>It was during the flood season, so the Jordan would have been overflowing its banks and the current very strong.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E452222-F3A9-7764-398E-38E32509F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7959" y="5550656"/>
            <a:ext cx="3244299" cy="11297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Joshua 1:1-7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CB5897-36FA-7DA1-94A5-99DBE5405FA5}"/>
              </a:ext>
            </a:extLst>
          </p:cNvPr>
          <p:cNvSpPr txBox="1"/>
          <p:nvPr/>
        </p:nvSpPr>
        <p:spPr>
          <a:xfrm>
            <a:off x="516972" y="177595"/>
            <a:ext cx="111580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Bodoni MT" panose="02070603080606020203" pitchFamily="18" charset="0"/>
              </a:rPr>
              <a:t>ISRAEL CROSSING THE JORDAN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D69BAE-A66C-DD67-8273-448FF0C2528E}"/>
              </a:ext>
            </a:extLst>
          </p:cNvPr>
          <p:cNvSpPr txBox="1"/>
          <p:nvPr/>
        </p:nvSpPr>
        <p:spPr>
          <a:xfrm>
            <a:off x="4403745" y="3618947"/>
            <a:ext cx="742155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400" dirty="0">
                <a:solidFill>
                  <a:schemeClr val="bg1"/>
                </a:solidFill>
                <a:latin typeface="Georgia" panose="02040502050405020303" pitchFamily="18" charset="0"/>
              </a:rPr>
              <a:t>Without God’s help, crossing the Jordan into the land of Canaan would have been impossible.</a:t>
            </a:r>
          </a:p>
        </p:txBody>
      </p:sp>
    </p:spTree>
    <p:extLst>
      <p:ext uri="{BB962C8B-B14F-4D97-AF65-F5344CB8AC3E}">
        <p14:creationId xmlns:p14="http://schemas.microsoft.com/office/powerpoint/2010/main" val="1923349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028C86-5922-680A-F361-F16434038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F93871-1215-6DEE-0694-7191212B2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42" y="1581726"/>
            <a:ext cx="3757736" cy="49506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2351CE-8334-00E1-9931-2E9F806DBCF5}"/>
              </a:ext>
            </a:extLst>
          </p:cNvPr>
          <p:cNvSpPr txBox="1"/>
          <p:nvPr/>
        </p:nvSpPr>
        <p:spPr>
          <a:xfrm>
            <a:off x="4403745" y="1581726"/>
            <a:ext cx="742155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400" dirty="0">
                <a:solidFill>
                  <a:schemeClr val="bg1"/>
                </a:solidFill>
                <a:latin typeface="Georgia" panose="02040502050405020303" pitchFamily="18" charset="0"/>
              </a:rPr>
              <a:t>When the Priests that bore the Ark of the Covenant stepped into the waters, God caused the waters to stand up in a heap and all of Israel crossed over on dry ground.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7E6E2CE-7222-D4ED-E0E4-E04388227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7959" y="5550656"/>
            <a:ext cx="3244299" cy="11297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Joshua 1:1-7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6D0FE8-3CBE-A56D-BCF3-3946389EEC9C}"/>
              </a:ext>
            </a:extLst>
          </p:cNvPr>
          <p:cNvSpPr txBox="1"/>
          <p:nvPr/>
        </p:nvSpPr>
        <p:spPr>
          <a:xfrm>
            <a:off x="516972" y="177595"/>
            <a:ext cx="111580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Bodoni MT" panose="02070603080606020203" pitchFamily="18" charset="0"/>
              </a:rPr>
              <a:t>ISRAEL CROSSING THE JORDAN</a:t>
            </a:r>
          </a:p>
        </p:txBody>
      </p:sp>
    </p:spTree>
    <p:extLst>
      <p:ext uri="{BB962C8B-B14F-4D97-AF65-F5344CB8AC3E}">
        <p14:creationId xmlns:p14="http://schemas.microsoft.com/office/powerpoint/2010/main" val="90771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3000">
        <p:split orient="vert"/>
      </p:transition>
    </mc:Choice>
    <mc:Fallback>
      <p:transition spd="slow" advClick="0" advTm="1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15807C-78A9-0886-7243-8C9C39A33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77D8E0-DB67-1C10-43CB-AC90B2D47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51" y="285450"/>
            <a:ext cx="1130408" cy="13593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2AD248-FE59-3D36-2F5A-3EB139B1FCC7}"/>
              </a:ext>
            </a:extLst>
          </p:cNvPr>
          <p:cNvSpPr txBox="1"/>
          <p:nvPr/>
        </p:nvSpPr>
        <p:spPr>
          <a:xfrm>
            <a:off x="429451" y="2081297"/>
            <a:ext cx="114428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solidFill>
                  <a:schemeClr val="bg1"/>
                </a:solidFill>
                <a:latin typeface="Georgia" panose="02040502050405020303" pitchFamily="18" charset="0"/>
              </a:rPr>
              <a:t>God Helps Us Overcome The Obstacles That We Cannot Overcome Alone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4C0A2B7-67BA-F33C-785C-CEF671505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7959" y="5710335"/>
            <a:ext cx="3244299" cy="9700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Isaiah 41:13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B0ADCC-E433-D198-CCA8-CC02DF338C47}"/>
              </a:ext>
            </a:extLst>
          </p:cNvPr>
          <p:cNvSpPr txBox="1"/>
          <p:nvPr/>
        </p:nvSpPr>
        <p:spPr>
          <a:xfrm>
            <a:off x="1900517" y="419842"/>
            <a:ext cx="102914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>
                <a:solidFill>
                  <a:schemeClr val="bg1"/>
                </a:solidFill>
                <a:latin typeface="Bodoni MT" panose="02070603080606020203" pitchFamily="18" charset="0"/>
              </a:rPr>
              <a:t>LESSONS WE CAN ALL LEARN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A0415C-8F0B-921E-40E4-5A773D2D2903}"/>
              </a:ext>
            </a:extLst>
          </p:cNvPr>
          <p:cNvSpPr txBox="1"/>
          <p:nvPr/>
        </p:nvSpPr>
        <p:spPr>
          <a:xfrm>
            <a:off x="447778" y="4419860"/>
            <a:ext cx="114244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“</a:t>
            </a:r>
            <a:r>
              <a:rPr lang="en-US" sz="3600" i="1" dirty="0">
                <a:solidFill>
                  <a:schemeClr val="bg1"/>
                </a:solidFill>
                <a:latin typeface="Georgia" panose="02040502050405020303" pitchFamily="18" charset="0"/>
              </a:rPr>
              <a:t>For I, the LORD your God, hold your right hand; it is I who say to you, “Fear not, I am the one who helps you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591374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8000">
        <p:split orient="vert"/>
      </p:transition>
    </mc:Choice>
    <mc:Fallback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6F6EB6-2043-09F0-50BC-9EF1CEFB2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B8A757-AB9A-E21C-DE9B-8B3C922866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51" y="285450"/>
            <a:ext cx="1130408" cy="13593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2DA492-6FFB-DE5A-765B-F3EDD89DF83D}"/>
              </a:ext>
            </a:extLst>
          </p:cNvPr>
          <p:cNvSpPr txBox="1"/>
          <p:nvPr/>
        </p:nvSpPr>
        <p:spPr>
          <a:xfrm>
            <a:off x="429451" y="2097849"/>
            <a:ext cx="114428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solidFill>
                  <a:schemeClr val="bg1"/>
                </a:solidFill>
                <a:latin typeface="Georgia" panose="02040502050405020303" pitchFamily="18" charset="0"/>
              </a:rPr>
              <a:t>God Gives Us Strength To Face Trials and Difficulties In Our Life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35EBF92-3B57-0285-ED04-5E4ED7025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1594" y="5633574"/>
            <a:ext cx="3244299" cy="11297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Psalm 46:1-2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D9DDB4-56A5-F9B1-2930-2812C9FD260B}"/>
              </a:ext>
            </a:extLst>
          </p:cNvPr>
          <p:cNvSpPr txBox="1"/>
          <p:nvPr/>
        </p:nvSpPr>
        <p:spPr>
          <a:xfrm>
            <a:off x="1900517" y="419842"/>
            <a:ext cx="102914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>
                <a:solidFill>
                  <a:schemeClr val="bg1"/>
                </a:solidFill>
                <a:latin typeface="Bodoni MT" panose="02070603080606020203" pitchFamily="18" charset="0"/>
              </a:rPr>
              <a:t>LESSONS WE CAN ALL LEARN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DB6B74-FF63-D367-C14B-78388FEC78DC}"/>
              </a:ext>
            </a:extLst>
          </p:cNvPr>
          <p:cNvSpPr txBox="1"/>
          <p:nvPr/>
        </p:nvSpPr>
        <p:spPr>
          <a:xfrm>
            <a:off x="429451" y="4452964"/>
            <a:ext cx="11296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“</a:t>
            </a:r>
            <a:r>
              <a:rPr lang="en-US" sz="3600" i="1" dirty="0">
                <a:solidFill>
                  <a:schemeClr val="bg1"/>
                </a:solidFill>
                <a:latin typeface="Georgia" panose="02040502050405020303" pitchFamily="18" charset="0"/>
              </a:rPr>
              <a:t>God is our refuge and strength, a very present help in trouble. Therefore, we will not fear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...”</a:t>
            </a:r>
          </a:p>
        </p:txBody>
      </p:sp>
    </p:spTree>
    <p:extLst>
      <p:ext uri="{BB962C8B-B14F-4D97-AF65-F5344CB8AC3E}">
        <p14:creationId xmlns:p14="http://schemas.microsoft.com/office/powerpoint/2010/main" val="3926434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8000">
        <p:split orient="vert"/>
      </p:transition>
    </mc:Choice>
    <mc:Fallback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3D3CB8-CA3C-832E-5818-C942D1D27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77BF59-80EB-E81F-D10B-F82757F31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51" y="285450"/>
            <a:ext cx="1130408" cy="13593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62DC0E-8091-A6D1-4007-99BFCCB00141}"/>
              </a:ext>
            </a:extLst>
          </p:cNvPr>
          <p:cNvSpPr txBox="1"/>
          <p:nvPr/>
        </p:nvSpPr>
        <p:spPr>
          <a:xfrm>
            <a:off x="429451" y="2058868"/>
            <a:ext cx="11497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solidFill>
                  <a:schemeClr val="bg1"/>
                </a:solidFill>
                <a:latin typeface="Georgia" panose="02040502050405020303" pitchFamily="18" charset="0"/>
              </a:rPr>
              <a:t>God Does Not Leave His People Without Evidence of His Presence Among Them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F2ED54D-8C34-EC7A-A375-0C1035F43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7959" y="5550656"/>
            <a:ext cx="3244299" cy="11297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Psalm 23:4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09ACAC-8F17-5B96-0DC8-66B8077644EA}"/>
              </a:ext>
            </a:extLst>
          </p:cNvPr>
          <p:cNvSpPr txBox="1"/>
          <p:nvPr/>
        </p:nvSpPr>
        <p:spPr>
          <a:xfrm>
            <a:off x="1900517" y="419842"/>
            <a:ext cx="102914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>
                <a:solidFill>
                  <a:schemeClr val="bg1"/>
                </a:solidFill>
                <a:latin typeface="Bodoni MT" panose="02070603080606020203" pitchFamily="18" charset="0"/>
              </a:rPr>
              <a:t>LESSONS WE CAN ALL LEARN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957456-EDF3-24FF-CD39-EC74522B09C8}"/>
              </a:ext>
            </a:extLst>
          </p:cNvPr>
          <p:cNvSpPr txBox="1"/>
          <p:nvPr/>
        </p:nvSpPr>
        <p:spPr>
          <a:xfrm>
            <a:off x="429451" y="4361204"/>
            <a:ext cx="114428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“</a:t>
            </a:r>
            <a:r>
              <a:rPr lang="en-US" sz="3600" i="1" dirty="0">
                <a:solidFill>
                  <a:schemeClr val="bg1"/>
                </a:solidFill>
                <a:latin typeface="Georgia" panose="02040502050405020303" pitchFamily="18" charset="0"/>
              </a:rPr>
              <a:t>You make known to me the path of life; in your presence there is fullness of joy; at your right hand are pleasures forevermore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426451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8000">
        <p:split orient="vert"/>
      </p:transition>
    </mc:Choice>
    <mc:Fallback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BD0C40-9709-2879-1E25-9414BD04F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CA410D4-46BD-BF69-DBC6-6F2816E51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51" y="285450"/>
            <a:ext cx="1130408" cy="13593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B64196-AC35-9E70-DC45-35A64C1E1E07}"/>
              </a:ext>
            </a:extLst>
          </p:cNvPr>
          <p:cNvSpPr txBox="1"/>
          <p:nvPr/>
        </p:nvSpPr>
        <p:spPr>
          <a:xfrm>
            <a:off x="429452" y="2194264"/>
            <a:ext cx="114428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solidFill>
                  <a:schemeClr val="bg1"/>
                </a:solidFill>
                <a:latin typeface="Georgia" panose="02040502050405020303" pitchFamily="18" charset="0"/>
              </a:rPr>
              <a:t>God Helps Us Regardless of The Time and Current Circumstances.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E2E2EA7-77B4-96C4-BDCC-82EC3423E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5927" y="5550656"/>
            <a:ext cx="2640563" cy="11297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Eccl. 3:1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CC4657-F0DD-8E84-48FD-BCBCCD1D8942}"/>
              </a:ext>
            </a:extLst>
          </p:cNvPr>
          <p:cNvSpPr txBox="1"/>
          <p:nvPr/>
        </p:nvSpPr>
        <p:spPr>
          <a:xfrm>
            <a:off x="1900517" y="419842"/>
            <a:ext cx="102914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>
                <a:solidFill>
                  <a:schemeClr val="bg1"/>
                </a:solidFill>
                <a:latin typeface="Bodoni MT" panose="02070603080606020203" pitchFamily="18" charset="0"/>
              </a:rPr>
              <a:t>LESSONS WE CAN ALL LEARN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BC691A-A936-7124-CDD5-4CE282742A56}"/>
              </a:ext>
            </a:extLst>
          </p:cNvPr>
          <p:cNvSpPr txBox="1"/>
          <p:nvPr/>
        </p:nvSpPr>
        <p:spPr>
          <a:xfrm>
            <a:off x="575815" y="4800480"/>
            <a:ext cx="11296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“</a:t>
            </a:r>
            <a:r>
              <a:rPr lang="en-US" sz="3600" i="1" dirty="0">
                <a:solidFill>
                  <a:schemeClr val="bg1"/>
                </a:solidFill>
                <a:latin typeface="Georgia" panose="02040502050405020303" pitchFamily="18" charset="0"/>
              </a:rPr>
              <a:t>For everything there is a season, and a time for every matter under heaven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402553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8000">
        <p:split orient="vert"/>
      </p:transition>
    </mc:Choice>
    <mc:Fallback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BE33C3-6279-AA80-FDCC-FC30535E1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9E567BF-5547-7DA1-B518-DBB8C9B0F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51" y="285450"/>
            <a:ext cx="1130408" cy="13593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D1D2A4-F28F-51AC-3337-44FD3A00F0BC}"/>
              </a:ext>
            </a:extLst>
          </p:cNvPr>
          <p:cNvSpPr txBox="1"/>
          <p:nvPr/>
        </p:nvSpPr>
        <p:spPr>
          <a:xfrm>
            <a:off x="429451" y="2169611"/>
            <a:ext cx="113737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solidFill>
                  <a:schemeClr val="bg1"/>
                </a:solidFill>
                <a:latin typeface="Georgia" panose="02040502050405020303" pitchFamily="18" charset="0"/>
              </a:rPr>
              <a:t>God Helps Us To Have A Working Faith That Is Active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F7CB0CD-F87A-C992-D27C-DE9BAFB6C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5339" y="5550656"/>
            <a:ext cx="2746919" cy="11297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Eph. 2:10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CD2D76-FBDD-9628-3460-6FB88812ADEE}"/>
              </a:ext>
            </a:extLst>
          </p:cNvPr>
          <p:cNvSpPr txBox="1"/>
          <p:nvPr/>
        </p:nvSpPr>
        <p:spPr>
          <a:xfrm>
            <a:off x="1900517" y="419842"/>
            <a:ext cx="102914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>
                <a:solidFill>
                  <a:schemeClr val="bg1"/>
                </a:solidFill>
                <a:latin typeface="Bodoni MT" panose="02070603080606020203" pitchFamily="18" charset="0"/>
              </a:rPr>
              <a:t>LESSONS WE CAN ALL LEARN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7CD970-60D7-3B5B-0193-369644E8BA9D}"/>
              </a:ext>
            </a:extLst>
          </p:cNvPr>
          <p:cNvSpPr txBox="1"/>
          <p:nvPr/>
        </p:nvSpPr>
        <p:spPr>
          <a:xfrm>
            <a:off x="429452" y="4264089"/>
            <a:ext cx="114428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“</a:t>
            </a:r>
            <a:r>
              <a:rPr lang="en-US" sz="3600" i="1" dirty="0">
                <a:solidFill>
                  <a:schemeClr val="bg1"/>
                </a:solidFill>
                <a:latin typeface="Georgia" panose="02040502050405020303" pitchFamily="18" charset="0"/>
              </a:rPr>
              <a:t>For we are his workmanship, created in Christ Jesus for good works, which God prepared beforehand, that we should walk in them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48963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8000">
        <p:split orient="vert"/>
      </p:transition>
    </mc:Choice>
    <mc:Fallback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2B11EC-288F-26E6-758A-E629FC981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40FCFC-534B-FE98-A0B1-497CACA72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51" y="285450"/>
            <a:ext cx="1130408" cy="13593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756CA0-8C33-6FD1-2900-7734F6E4D5EA}"/>
              </a:ext>
            </a:extLst>
          </p:cNvPr>
          <p:cNvSpPr txBox="1"/>
          <p:nvPr/>
        </p:nvSpPr>
        <p:spPr>
          <a:xfrm>
            <a:off x="429451" y="2561497"/>
            <a:ext cx="113737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i="1" dirty="0">
                <a:solidFill>
                  <a:schemeClr val="bg1"/>
                </a:solidFill>
                <a:latin typeface="Georgia" panose="02040502050405020303" pitchFamily="18" charset="0"/>
              </a:rPr>
              <a:t>There is A “Jordan” Between Us And The Promised Land That Awaits. With God’s Help, We Will Cross Over!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5491D4-612F-6DD7-49A6-0D97AD927520}"/>
              </a:ext>
            </a:extLst>
          </p:cNvPr>
          <p:cNvSpPr txBox="1"/>
          <p:nvPr/>
        </p:nvSpPr>
        <p:spPr>
          <a:xfrm>
            <a:off x="1900517" y="419842"/>
            <a:ext cx="1029148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>
                <a:solidFill>
                  <a:schemeClr val="bg1"/>
                </a:solidFill>
                <a:latin typeface="Bodoni MT" panose="02070603080606020203" pitchFamily="18" charset="0"/>
              </a:rPr>
              <a:t>LESSONS WE CAN ALL LEARN</a:t>
            </a:r>
          </a:p>
        </p:txBody>
      </p:sp>
    </p:spTree>
    <p:extLst>
      <p:ext uri="{BB962C8B-B14F-4D97-AF65-F5344CB8AC3E}">
        <p14:creationId xmlns:p14="http://schemas.microsoft.com/office/powerpoint/2010/main" val="3251862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2000">
        <p:split orient="vert"/>
      </p:transition>
    </mc:Choice>
    <mc:Fallback>
      <p:transition spd="slow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393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Bodoni MT</vt:lpstr>
      <vt:lpstr>Brush Script MT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Larry Wisdom</dc:creator>
  <cp:lastModifiedBy>Larry Wisdom</cp:lastModifiedBy>
  <cp:revision>6</cp:revision>
  <dcterms:created xsi:type="dcterms:W3CDTF">2026-04-17T23:32:14Z</dcterms:created>
  <dcterms:modified xsi:type="dcterms:W3CDTF">2026-04-18T13:25:40Z</dcterms:modified>
</cp:coreProperties>
</file>