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3" r:id="rId5"/>
    <p:sldId id="259" r:id="rId6"/>
    <p:sldId id="261"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3" d="100"/>
          <a:sy n="103" d="100"/>
        </p:scale>
        <p:origin x="852"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9F79AB-56E5-40D9-8B4C-4C0130D2DB7B}" type="datetimeFigureOut">
              <a:rPr lang="en-US" smtClean="0"/>
              <a:t>4/25/2026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25DA56-E598-41C4-889C-58557B637571}" type="slidenum">
              <a:rPr lang="en-US" smtClean="0"/>
              <a:t>‹#›</a:t>
            </a:fld>
            <a:endParaRPr lang="en-US"/>
          </a:p>
        </p:txBody>
      </p:sp>
    </p:spTree>
    <p:extLst>
      <p:ext uri="{BB962C8B-B14F-4D97-AF65-F5344CB8AC3E}">
        <p14:creationId xmlns:p14="http://schemas.microsoft.com/office/powerpoint/2010/main" val="4197546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5DA56-E598-41C4-889C-58557B637571}" type="slidenum">
              <a:rPr lang="en-US" smtClean="0"/>
              <a:t>2</a:t>
            </a:fld>
            <a:endParaRPr lang="en-US"/>
          </a:p>
        </p:txBody>
      </p:sp>
    </p:spTree>
    <p:extLst>
      <p:ext uri="{BB962C8B-B14F-4D97-AF65-F5344CB8AC3E}">
        <p14:creationId xmlns:p14="http://schemas.microsoft.com/office/powerpoint/2010/main" val="3117629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5DA56-E598-41C4-889C-58557B637571}" type="slidenum">
              <a:rPr lang="en-US" smtClean="0"/>
              <a:t>6</a:t>
            </a:fld>
            <a:endParaRPr lang="en-US"/>
          </a:p>
        </p:txBody>
      </p:sp>
    </p:spTree>
    <p:extLst>
      <p:ext uri="{BB962C8B-B14F-4D97-AF65-F5344CB8AC3E}">
        <p14:creationId xmlns:p14="http://schemas.microsoft.com/office/powerpoint/2010/main" val="3921608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FBC8E-E584-3098-8AEE-A854D882B7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57023-2C35-707F-90BF-D6C1C6C335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3FD8F5-43E4-75FE-42C9-6D82E44665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3F7F37-5DED-BB00-5492-409730DAE5C5}"/>
              </a:ext>
            </a:extLst>
          </p:cNvPr>
          <p:cNvSpPr>
            <a:spLocks noGrp="1"/>
          </p:cNvSpPr>
          <p:nvPr>
            <p:ph type="sldNum" sz="quarter" idx="5"/>
          </p:nvPr>
        </p:nvSpPr>
        <p:spPr/>
        <p:txBody>
          <a:bodyPr/>
          <a:lstStyle/>
          <a:p>
            <a:fld id="{BD25DA56-E598-41C4-889C-58557B637571}" type="slidenum">
              <a:rPr lang="en-US" smtClean="0"/>
              <a:t>8</a:t>
            </a:fld>
            <a:endParaRPr lang="en-US"/>
          </a:p>
        </p:txBody>
      </p:sp>
    </p:spTree>
    <p:extLst>
      <p:ext uri="{BB962C8B-B14F-4D97-AF65-F5344CB8AC3E}">
        <p14:creationId xmlns:p14="http://schemas.microsoft.com/office/powerpoint/2010/main" val="4141621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0412C-3FE7-7FD3-9B59-9783C21B38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5F95FE-2E2B-451D-91F6-2EFE52A518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7904FE-B13A-22D2-EFDD-CB63A6955D65}"/>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A0F3C361-F9F2-F0D1-C671-B92BE0970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AB260-2AA2-0F70-2DC3-22427204E2C3}"/>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396507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FA08B-380C-B190-E9E9-A53476CBF1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AB0BDC-EE6C-F8E8-2957-6DBE8E8E76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1737F-F3A6-9BC5-9F31-47B5714B8E3D}"/>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DF76C524-7E60-9E21-0744-1461BD0D3F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28ADD1-C35E-9971-9010-36A6094EBA07}"/>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185059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D721B4-E355-43EF-17C7-E9DFC81B8D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0A7716-83BF-0E26-A787-D59F18BFE6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674914-4C3C-1D7E-451C-0DEB028CAAAC}"/>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FFF4AA6B-5F9A-28E7-8D71-2CD73711F6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D3D920-CDEF-02CC-54D8-81AC31160300}"/>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400096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053F-EF9F-6B5B-3AA5-1702D3EAF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6C1C8F-F19D-81CC-8777-BBD1C61AD0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3BABB-DB3B-5F27-B342-E86F48B066E3}"/>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94B86C53-A300-767B-2071-E5314E6B2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3FF1DC-AFFA-DFD6-E743-B8936AFAB09F}"/>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80631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67799-CAF9-AE27-E602-8C54FCCF4C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E8366E-D9E4-68B9-0391-DBD1431D36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521533-8D3A-E029-D8D9-D36B031451DE}"/>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633E7BC2-DE57-228D-C022-CEF83D7CD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F46E85-B1EC-7DAE-4D4E-D27EFD68D6A0}"/>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905435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B8FD8-8BEC-D83E-4B2A-BE7D7AA1B7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194DD3-FEB8-0B17-012F-9A94289419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B4DA53-0112-34D8-E7F7-0D7F22A7CE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A19C27-107C-3F56-CF7C-F5F2F47F1B39}"/>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6" name="Footer Placeholder 5">
            <a:extLst>
              <a:ext uri="{FF2B5EF4-FFF2-40B4-BE49-F238E27FC236}">
                <a16:creationId xmlns:a16="http://schemas.microsoft.com/office/drawing/2014/main" id="{2F3BEF13-B3EB-C332-01C5-9EE262FCDE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0E8FFB-7F72-3331-574B-1C2C2C69D3BE}"/>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78759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8B9C-BC6A-AD7C-6D25-5A5FC54B0B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713408-30F7-9EE9-01B1-7A791B87F3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2C16BE-B236-709C-1F0A-A72EB8762D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9F408E-71C1-4253-1CBB-7B9478D9F2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0C54EE-2B93-71E8-6002-ABC53A611A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F5C875-3DE7-BEB2-4975-BF423BA7F9C1}"/>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8" name="Footer Placeholder 7">
            <a:extLst>
              <a:ext uri="{FF2B5EF4-FFF2-40B4-BE49-F238E27FC236}">
                <a16:creationId xmlns:a16="http://schemas.microsoft.com/office/drawing/2014/main" id="{0FD4A78D-D4A0-237D-56AA-A77BF11137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92536A-F680-876E-7FBD-040F8D128614}"/>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443930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FE80C-6667-51B2-103E-74759B5285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7BC53E-E557-9DA0-4B51-1B084F81BA46}"/>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4" name="Footer Placeholder 3">
            <a:extLst>
              <a:ext uri="{FF2B5EF4-FFF2-40B4-BE49-F238E27FC236}">
                <a16:creationId xmlns:a16="http://schemas.microsoft.com/office/drawing/2014/main" id="{67CC841A-A3B6-CF09-3424-4F12D5831B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5DFB62-93A5-AA67-AEC1-7C53BCC926F3}"/>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1950078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BAD873-E725-8C8F-827C-6C3D8D5B0A66}"/>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3" name="Footer Placeholder 2">
            <a:extLst>
              <a:ext uri="{FF2B5EF4-FFF2-40B4-BE49-F238E27FC236}">
                <a16:creationId xmlns:a16="http://schemas.microsoft.com/office/drawing/2014/main" id="{7478EFBF-56E4-2C01-5E86-5C768E5239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19A803-1008-1074-39C7-2CD6752DAD7C}"/>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39534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EB11-5716-2822-7D79-87F12D1B7A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62E6E1-F926-6B4F-3CA9-65A6443AD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E2F047-F678-D788-95C7-3D3B2ED78C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53E84-A719-1A75-158B-38766C4F2634}"/>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6" name="Footer Placeholder 5">
            <a:extLst>
              <a:ext uri="{FF2B5EF4-FFF2-40B4-BE49-F238E27FC236}">
                <a16:creationId xmlns:a16="http://schemas.microsoft.com/office/drawing/2014/main" id="{F994597A-254B-0D28-EB38-A964520E71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D74CCE-CE0F-F9C4-1C96-B37B1BB5550A}"/>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3278206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56829-F134-6FAF-FC67-712C2B1F07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E89E51-287B-0E48-26DB-D2B6B7FD89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B53346-D62F-0E88-6B89-A54FBAFEF7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F41A9A-2D79-0A00-E99E-B544A1A5D938}"/>
              </a:ext>
            </a:extLst>
          </p:cNvPr>
          <p:cNvSpPr>
            <a:spLocks noGrp="1"/>
          </p:cNvSpPr>
          <p:nvPr>
            <p:ph type="dt" sz="half" idx="10"/>
          </p:nvPr>
        </p:nvSpPr>
        <p:spPr/>
        <p:txBody>
          <a:bodyPr/>
          <a:lstStyle/>
          <a:p>
            <a:fld id="{A06107AA-A1EB-4A7C-B7D4-37416F565DB7}" type="datetimeFigureOut">
              <a:rPr lang="en-US" smtClean="0"/>
              <a:t>4/25/2026</a:t>
            </a:fld>
            <a:endParaRPr lang="en-US"/>
          </a:p>
        </p:txBody>
      </p:sp>
      <p:sp>
        <p:nvSpPr>
          <p:cNvPr id="6" name="Footer Placeholder 5">
            <a:extLst>
              <a:ext uri="{FF2B5EF4-FFF2-40B4-BE49-F238E27FC236}">
                <a16:creationId xmlns:a16="http://schemas.microsoft.com/office/drawing/2014/main" id="{711C6356-756D-07C8-BCB8-1B49B3A315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49DF17-CF8F-8962-D2F2-451D02B81182}"/>
              </a:ext>
            </a:extLst>
          </p:cNvPr>
          <p:cNvSpPr>
            <a:spLocks noGrp="1"/>
          </p:cNvSpPr>
          <p:nvPr>
            <p:ph type="sldNum" sz="quarter" idx="12"/>
          </p:nvPr>
        </p:nvSpPr>
        <p:spPr/>
        <p:txBody>
          <a:bodyPr/>
          <a:lstStyle/>
          <a:p>
            <a:fld id="{EC25640E-49B2-4F64-9DB1-28FA45697767}" type="slidenum">
              <a:rPr lang="en-US" smtClean="0"/>
              <a:t>‹#›</a:t>
            </a:fld>
            <a:endParaRPr lang="en-US"/>
          </a:p>
        </p:txBody>
      </p:sp>
    </p:spTree>
    <p:extLst>
      <p:ext uri="{BB962C8B-B14F-4D97-AF65-F5344CB8AC3E}">
        <p14:creationId xmlns:p14="http://schemas.microsoft.com/office/powerpoint/2010/main" val="159669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6F9D8C-BCE1-0077-C75E-F9D8DA37DD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F5668F-03C5-4BD7-24DA-D77DCA8251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F3B58B-0769-733C-AD4C-6A99B93F24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107AA-A1EB-4A7C-B7D4-37416F565DB7}" type="datetimeFigureOut">
              <a:rPr lang="en-US" smtClean="0"/>
              <a:t>4/25/2026</a:t>
            </a:fld>
            <a:endParaRPr lang="en-US"/>
          </a:p>
        </p:txBody>
      </p:sp>
      <p:sp>
        <p:nvSpPr>
          <p:cNvPr id="5" name="Footer Placeholder 4">
            <a:extLst>
              <a:ext uri="{FF2B5EF4-FFF2-40B4-BE49-F238E27FC236}">
                <a16:creationId xmlns:a16="http://schemas.microsoft.com/office/drawing/2014/main" id="{50F668DB-84BA-0635-AA11-C7BF914BE0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6E4800-E4B2-5304-9DF3-A9B008EF3A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5640E-49B2-4F64-9DB1-28FA45697767}" type="slidenum">
              <a:rPr lang="en-US" smtClean="0"/>
              <a:t>‹#›</a:t>
            </a:fld>
            <a:endParaRPr lang="en-US"/>
          </a:p>
        </p:txBody>
      </p:sp>
    </p:spTree>
    <p:extLst>
      <p:ext uri="{BB962C8B-B14F-4D97-AF65-F5344CB8AC3E}">
        <p14:creationId xmlns:p14="http://schemas.microsoft.com/office/powerpoint/2010/main" val="2178112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EA915C-8967-D3B3-5073-BA574C681DC3}"/>
              </a:ext>
            </a:extLst>
          </p:cNvPr>
          <p:cNvSpPr txBox="1"/>
          <p:nvPr/>
        </p:nvSpPr>
        <p:spPr>
          <a:xfrm>
            <a:off x="472862" y="195735"/>
            <a:ext cx="11530879" cy="1569660"/>
          </a:xfrm>
          <a:prstGeom prst="rect">
            <a:avLst/>
          </a:prstGeom>
          <a:noFill/>
        </p:spPr>
        <p:txBody>
          <a:bodyPr wrap="square" rtlCol="0">
            <a:spAutoFit/>
          </a:bodyPr>
          <a:lstStyle/>
          <a:p>
            <a:r>
              <a:rPr lang="en-US" sz="9600" dirty="0">
                <a:solidFill>
                  <a:schemeClr val="accent6"/>
                </a:solidFill>
                <a:latin typeface="Harrington" panose="04040505050A02020702" pitchFamily="82" charset="0"/>
              </a:rPr>
              <a:t>Growing In The Spirit</a:t>
            </a:r>
          </a:p>
        </p:txBody>
      </p:sp>
      <p:pic>
        <p:nvPicPr>
          <p:cNvPr id="10" name="Picture 9">
            <a:extLst>
              <a:ext uri="{FF2B5EF4-FFF2-40B4-BE49-F238E27FC236}">
                <a16:creationId xmlns:a16="http://schemas.microsoft.com/office/drawing/2014/main" id="{C32F2E07-6BCC-F742-85B9-8FE64A478982}"/>
              </a:ext>
            </a:extLst>
          </p:cNvPr>
          <p:cNvPicPr>
            <a:picLocks noChangeAspect="1"/>
          </p:cNvPicPr>
          <p:nvPr/>
        </p:nvPicPr>
        <p:blipFill>
          <a:blip r:embed="rId2"/>
          <a:stretch>
            <a:fillRect/>
          </a:stretch>
        </p:blipFill>
        <p:spPr>
          <a:xfrm>
            <a:off x="3179192" y="2778282"/>
            <a:ext cx="5833616" cy="4079718"/>
          </a:xfrm>
          <a:prstGeom prst="rect">
            <a:avLst/>
          </a:prstGeom>
        </p:spPr>
      </p:pic>
    </p:spTree>
    <p:extLst>
      <p:ext uri="{BB962C8B-B14F-4D97-AF65-F5344CB8AC3E}">
        <p14:creationId xmlns:p14="http://schemas.microsoft.com/office/powerpoint/2010/main" val="1027240583"/>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DF6CD0-D050-9CB5-A3D9-D9AACB38FAC5}"/>
            </a:ext>
          </a:extLst>
        </p:cNvPr>
        <p:cNvGrpSpPr/>
        <p:nvPr/>
      </p:nvGrpSpPr>
      <p:grpSpPr>
        <a:xfrm>
          <a:off x="0" y="0"/>
          <a:ext cx="0" cy="0"/>
          <a:chOff x="0" y="0"/>
          <a:chExt cx="0" cy="0"/>
        </a:xfrm>
      </p:grpSpPr>
      <p:pic>
        <p:nvPicPr>
          <p:cNvPr id="1026" name="Picture 2" descr="THE ABSOLUTE MOST ESSENTIAL INGREDIENT FOR SPIRITUAL GROWTH | by Phil Velez  | Medium">
            <a:extLst>
              <a:ext uri="{FF2B5EF4-FFF2-40B4-BE49-F238E27FC236}">
                <a16:creationId xmlns:a16="http://schemas.microsoft.com/office/drawing/2014/main" id="{082FFB37-ACDD-93D1-66F5-BAD98F3D51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012" y="2688557"/>
            <a:ext cx="7368988" cy="416944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B0E3A05-7614-DB36-9DB6-100E6E49FD5F}"/>
              </a:ext>
            </a:extLst>
          </p:cNvPr>
          <p:cNvSpPr txBox="1"/>
          <p:nvPr/>
        </p:nvSpPr>
        <p:spPr>
          <a:xfrm>
            <a:off x="472862" y="195735"/>
            <a:ext cx="11530879" cy="1569660"/>
          </a:xfrm>
          <a:prstGeom prst="rect">
            <a:avLst/>
          </a:prstGeom>
          <a:noFill/>
        </p:spPr>
        <p:txBody>
          <a:bodyPr wrap="square" rtlCol="0">
            <a:spAutoFit/>
          </a:bodyPr>
          <a:lstStyle/>
          <a:p>
            <a:r>
              <a:rPr lang="en-US" sz="9600" dirty="0">
                <a:solidFill>
                  <a:schemeClr val="accent6"/>
                </a:solidFill>
                <a:latin typeface="Harrington" panose="04040505050A02020702" pitchFamily="82" charset="0"/>
              </a:rPr>
              <a:t>Growing In The Spirit</a:t>
            </a:r>
          </a:p>
        </p:txBody>
      </p:sp>
      <p:sp>
        <p:nvSpPr>
          <p:cNvPr id="2" name="TextBox 1">
            <a:extLst>
              <a:ext uri="{FF2B5EF4-FFF2-40B4-BE49-F238E27FC236}">
                <a16:creationId xmlns:a16="http://schemas.microsoft.com/office/drawing/2014/main" id="{9E6D3334-0F53-2559-6D07-1717BE8AF202}"/>
              </a:ext>
            </a:extLst>
          </p:cNvPr>
          <p:cNvSpPr txBox="1"/>
          <p:nvPr/>
        </p:nvSpPr>
        <p:spPr>
          <a:xfrm>
            <a:off x="472862" y="2826541"/>
            <a:ext cx="3982597" cy="923330"/>
          </a:xfrm>
          <a:prstGeom prst="rect">
            <a:avLst/>
          </a:prstGeom>
          <a:noFill/>
        </p:spPr>
        <p:txBody>
          <a:bodyPr wrap="square" rtlCol="0">
            <a:spAutoFit/>
          </a:bodyPr>
          <a:lstStyle/>
          <a:p>
            <a:r>
              <a:rPr lang="en-US" sz="5400" dirty="0">
                <a:solidFill>
                  <a:schemeClr val="accent6"/>
                </a:solidFill>
                <a:latin typeface="Harrington" panose="04040505050A02020702" pitchFamily="82" charset="0"/>
              </a:rPr>
              <a:t>2 Peter 3:18</a:t>
            </a:r>
          </a:p>
        </p:txBody>
      </p:sp>
      <p:sp>
        <p:nvSpPr>
          <p:cNvPr id="3" name="TextBox 2">
            <a:extLst>
              <a:ext uri="{FF2B5EF4-FFF2-40B4-BE49-F238E27FC236}">
                <a16:creationId xmlns:a16="http://schemas.microsoft.com/office/drawing/2014/main" id="{420F7EF3-9436-9643-8F60-035CF472BC48}"/>
              </a:ext>
            </a:extLst>
          </p:cNvPr>
          <p:cNvSpPr txBox="1"/>
          <p:nvPr/>
        </p:nvSpPr>
        <p:spPr>
          <a:xfrm>
            <a:off x="373224" y="3872839"/>
            <a:ext cx="8686800" cy="2677656"/>
          </a:xfrm>
          <a:prstGeom prst="rect">
            <a:avLst/>
          </a:prstGeom>
          <a:noFill/>
        </p:spPr>
        <p:txBody>
          <a:bodyPr wrap="square" rtlCol="0">
            <a:spAutoFit/>
          </a:bodyPr>
          <a:lstStyle/>
          <a:p>
            <a:pPr algn="just"/>
            <a:r>
              <a:rPr lang="en-US" sz="4200" i="1" dirty="0">
                <a:solidFill>
                  <a:schemeClr val="bg1"/>
                </a:solidFill>
                <a:latin typeface="Baskerville Old Face" panose="02020602080505020303" pitchFamily="18" charset="0"/>
              </a:rPr>
              <a:t>“But grow in the grace and knowledge of our Lord and Savior Jesus Christ. To him be the glory both now and to the day of eternity. Amen.” </a:t>
            </a:r>
          </a:p>
        </p:txBody>
      </p:sp>
    </p:spTree>
    <p:extLst>
      <p:ext uri="{BB962C8B-B14F-4D97-AF65-F5344CB8AC3E}">
        <p14:creationId xmlns:p14="http://schemas.microsoft.com/office/powerpoint/2010/main" val="2643051017"/>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2000"/>
                            </p:stCondLst>
                            <p:childTnLst>
                              <p:par>
                                <p:cTn id="9" presetID="6" presetClass="entr" presetSubtype="16" fill="hold" nodeType="afterEffect">
                                  <p:stCondLst>
                                    <p:cond delay="10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88E3638-2E6E-836C-A32B-E107DD15F05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5185554-B023-C025-1CA5-CAB8AB2ADAE1}"/>
              </a:ext>
            </a:extLst>
          </p:cNvPr>
          <p:cNvSpPr txBox="1"/>
          <p:nvPr/>
        </p:nvSpPr>
        <p:spPr>
          <a:xfrm>
            <a:off x="457094" y="167100"/>
            <a:ext cx="11530879" cy="2431435"/>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Growth Happens Thru</a:t>
            </a:r>
          </a:p>
          <a:p>
            <a:r>
              <a:rPr lang="en-US" sz="7600" b="1" dirty="0">
                <a:solidFill>
                  <a:schemeClr val="accent6"/>
                </a:solidFill>
                <a:latin typeface="Harrington" panose="04040505050A02020702" pitchFamily="82" charset="0"/>
              </a:rPr>
              <a:t>The Word of God</a:t>
            </a:r>
          </a:p>
        </p:txBody>
      </p:sp>
      <p:sp>
        <p:nvSpPr>
          <p:cNvPr id="2" name="TextBox 1">
            <a:extLst>
              <a:ext uri="{FF2B5EF4-FFF2-40B4-BE49-F238E27FC236}">
                <a16:creationId xmlns:a16="http://schemas.microsoft.com/office/drawing/2014/main" id="{EA20552D-7648-886E-2869-291DE69B25E9}"/>
              </a:ext>
            </a:extLst>
          </p:cNvPr>
          <p:cNvSpPr txBox="1"/>
          <p:nvPr/>
        </p:nvSpPr>
        <p:spPr>
          <a:xfrm>
            <a:off x="8612943" y="5767570"/>
            <a:ext cx="3982597"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1 Peter 2:2</a:t>
            </a:r>
          </a:p>
        </p:txBody>
      </p:sp>
      <p:pic>
        <p:nvPicPr>
          <p:cNvPr id="6" name="Picture 5">
            <a:extLst>
              <a:ext uri="{FF2B5EF4-FFF2-40B4-BE49-F238E27FC236}">
                <a16:creationId xmlns:a16="http://schemas.microsoft.com/office/drawing/2014/main" id="{2D1FE259-DDE0-2682-2C55-6408CC1E88D5}"/>
              </a:ext>
            </a:extLst>
          </p:cNvPr>
          <p:cNvPicPr>
            <a:picLocks noChangeAspect="1"/>
          </p:cNvPicPr>
          <p:nvPr/>
        </p:nvPicPr>
        <p:blipFill>
          <a:blip r:embed="rId2"/>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96C581FC-B6D8-ED8B-579E-6B58BD549A5B}"/>
              </a:ext>
            </a:extLst>
          </p:cNvPr>
          <p:cNvSpPr txBox="1"/>
          <p:nvPr/>
        </p:nvSpPr>
        <p:spPr>
          <a:xfrm>
            <a:off x="457094" y="4091515"/>
            <a:ext cx="11370906" cy="2215991"/>
          </a:xfrm>
          <a:prstGeom prst="rect">
            <a:avLst/>
          </a:prstGeom>
          <a:noFill/>
        </p:spPr>
        <p:txBody>
          <a:bodyPr wrap="square" rtlCol="0">
            <a:spAutoFit/>
          </a:bodyPr>
          <a:lstStyle/>
          <a:p>
            <a:pPr algn="just"/>
            <a:r>
              <a:rPr lang="en-US" sz="46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“Like newborn infants, long for the pure spiritual milk, that by it you may grow up into salvation.”</a:t>
            </a:r>
          </a:p>
        </p:txBody>
      </p:sp>
    </p:spTree>
    <p:extLst>
      <p:ext uri="{BB962C8B-B14F-4D97-AF65-F5344CB8AC3E}">
        <p14:creationId xmlns:p14="http://schemas.microsoft.com/office/powerpoint/2010/main" val="1941581318"/>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20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par>
                          <p:cTn id="14" fill="hold">
                            <p:stCondLst>
                              <p:cond delay="2000"/>
                            </p:stCondLst>
                            <p:childTnLst>
                              <p:par>
                                <p:cTn id="15" presetID="6" presetClass="entr" presetSubtype="32" fill="hold" nodeType="afterEffect">
                                  <p:stCondLst>
                                    <p:cond delay="250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out)">
                                      <p:cBhvr>
                                        <p:cTn id="17" dur="2000"/>
                                        <p:tgtEl>
                                          <p:spTgt spid="8">
                                            <p:txEl>
                                              <p:pRg st="0" end="0"/>
                                            </p:txEl>
                                          </p:spTgt>
                                        </p:tgtEl>
                                      </p:cBhvr>
                                    </p:animEffect>
                                  </p:childTnLst>
                                </p:cTn>
                              </p:par>
                            </p:childTnLst>
                          </p:cTn>
                        </p:par>
                        <p:par>
                          <p:cTn id="18" fill="hold">
                            <p:stCondLst>
                              <p:cond delay="6500"/>
                            </p:stCondLst>
                            <p:childTnLst>
                              <p:par>
                                <p:cTn id="19" presetID="10"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541AE5-B1E5-8DFA-9A09-D0102DB99C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59903A-671E-5561-A6CC-E3A76848DAC7}"/>
              </a:ext>
            </a:extLst>
          </p:cNvPr>
          <p:cNvSpPr txBox="1"/>
          <p:nvPr/>
        </p:nvSpPr>
        <p:spPr>
          <a:xfrm>
            <a:off x="457094" y="167100"/>
            <a:ext cx="11530879" cy="2431435"/>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Growth Happens By</a:t>
            </a:r>
          </a:p>
          <a:p>
            <a:r>
              <a:rPr lang="en-US" sz="7600" b="1" dirty="0">
                <a:solidFill>
                  <a:schemeClr val="accent6"/>
                </a:solidFill>
                <a:latin typeface="Harrington" panose="04040505050A02020702" pitchFamily="82" charset="0"/>
              </a:rPr>
              <a:t>Placing Our Trust In God</a:t>
            </a:r>
          </a:p>
        </p:txBody>
      </p:sp>
      <p:sp>
        <p:nvSpPr>
          <p:cNvPr id="2" name="TextBox 1">
            <a:extLst>
              <a:ext uri="{FF2B5EF4-FFF2-40B4-BE49-F238E27FC236}">
                <a16:creationId xmlns:a16="http://schemas.microsoft.com/office/drawing/2014/main" id="{66CD3A07-43C8-9A1F-606F-F8DBB285B386}"/>
              </a:ext>
            </a:extLst>
          </p:cNvPr>
          <p:cNvSpPr txBox="1"/>
          <p:nvPr/>
        </p:nvSpPr>
        <p:spPr>
          <a:xfrm>
            <a:off x="8482314" y="5767570"/>
            <a:ext cx="3982597"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Prov. 3:5-6</a:t>
            </a:r>
          </a:p>
        </p:txBody>
      </p:sp>
      <p:pic>
        <p:nvPicPr>
          <p:cNvPr id="6" name="Picture 5">
            <a:extLst>
              <a:ext uri="{FF2B5EF4-FFF2-40B4-BE49-F238E27FC236}">
                <a16:creationId xmlns:a16="http://schemas.microsoft.com/office/drawing/2014/main" id="{18E9445D-EF47-09CD-1A9E-E1A0A470B035}"/>
              </a:ext>
            </a:extLst>
          </p:cNvPr>
          <p:cNvPicPr>
            <a:picLocks noChangeAspect="1"/>
          </p:cNvPicPr>
          <p:nvPr/>
        </p:nvPicPr>
        <p:blipFill>
          <a:blip r:embed="rId2"/>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6D7815BC-822B-79AB-C38F-AFE643A76989}"/>
              </a:ext>
            </a:extLst>
          </p:cNvPr>
          <p:cNvSpPr txBox="1"/>
          <p:nvPr/>
        </p:nvSpPr>
        <p:spPr>
          <a:xfrm>
            <a:off x="345125" y="3494356"/>
            <a:ext cx="11530879" cy="2923877"/>
          </a:xfrm>
          <a:prstGeom prst="rect">
            <a:avLst/>
          </a:prstGeom>
          <a:noFill/>
        </p:spPr>
        <p:txBody>
          <a:bodyPr wrap="square" rtlCol="0">
            <a:spAutoFit/>
          </a:bodyPr>
          <a:lstStyle/>
          <a:p>
            <a:pPr algn="just"/>
            <a:r>
              <a:rPr lang="en-US" sz="46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“Trust in Jehovah with all thy heart, And lean not upon thine own understanding: in all thy ways acknowledge him, And he will direct thy paths.”</a:t>
            </a:r>
          </a:p>
        </p:txBody>
      </p:sp>
    </p:spTree>
    <p:extLst>
      <p:ext uri="{BB962C8B-B14F-4D97-AF65-F5344CB8AC3E}">
        <p14:creationId xmlns:p14="http://schemas.microsoft.com/office/powerpoint/2010/main" val="1729449464"/>
      </p:ext>
    </p:extLst>
  </p:cSld>
  <p:clrMapOvr>
    <a:masterClrMapping/>
  </p:clrMapOvr>
  <mc:AlternateContent xmlns:mc="http://schemas.openxmlformats.org/markup-compatibility/2006" xmlns:p14="http://schemas.microsoft.com/office/powerpoint/2010/main">
    <mc:Choice Requires="p14">
      <p:transition spd="slow" p14:dur="1500" advTm="19000">
        <p:split orient="vert"/>
      </p:transition>
    </mc:Choice>
    <mc:Fallback xmlns="">
      <p:transition spd="slow" advTm="1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20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par>
                          <p:cTn id="14" fill="hold">
                            <p:stCondLst>
                              <p:cond delay="2000"/>
                            </p:stCondLst>
                            <p:childTnLst>
                              <p:par>
                                <p:cTn id="15" presetID="6" presetClass="entr" presetSubtype="32" fill="hold" nodeType="afterEffect">
                                  <p:stCondLst>
                                    <p:cond delay="250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out)">
                                      <p:cBhvr>
                                        <p:cTn id="17" dur="2000"/>
                                        <p:tgtEl>
                                          <p:spTgt spid="8">
                                            <p:txEl>
                                              <p:pRg st="0" end="0"/>
                                            </p:txEl>
                                          </p:spTgt>
                                        </p:tgtEl>
                                      </p:cBhvr>
                                    </p:animEffect>
                                  </p:childTnLst>
                                </p:cTn>
                              </p:par>
                            </p:childTnLst>
                          </p:cTn>
                        </p:par>
                        <p:par>
                          <p:cTn id="18" fill="hold">
                            <p:stCondLst>
                              <p:cond delay="6500"/>
                            </p:stCondLst>
                            <p:childTnLst>
                              <p:par>
                                <p:cTn id="19" presetID="10"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59BFAC-6EAB-C413-43CD-EDD7832E9C5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BB663A1-689E-C799-577C-778974E08458}"/>
              </a:ext>
            </a:extLst>
          </p:cNvPr>
          <p:cNvSpPr txBox="1"/>
          <p:nvPr/>
        </p:nvSpPr>
        <p:spPr>
          <a:xfrm>
            <a:off x="457094" y="167100"/>
            <a:ext cx="11530879" cy="2431435"/>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Growth Happens Thru</a:t>
            </a:r>
          </a:p>
          <a:p>
            <a:r>
              <a:rPr lang="en-US" sz="7600" b="1" dirty="0">
                <a:solidFill>
                  <a:schemeClr val="accent6"/>
                </a:solidFill>
                <a:latin typeface="Harrington" panose="04040505050A02020702" pitchFamily="82" charset="0"/>
              </a:rPr>
              <a:t>Spiritual Transformation</a:t>
            </a:r>
          </a:p>
        </p:txBody>
      </p:sp>
      <p:sp>
        <p:nvSpPr>
          <p:cNvPr id="2" name="TextBox 1">
            <a:extLst>
              <a:ext uri="{FF2B5EF4-FFF2-40B4-BE49-F238E27FC236}">
                <a16:creationId xmlns:a16="http://schemas.microsoft.com/office/drawing/2014/main" id="{5370B511-3679-D9D3-37BA-A89C63268106}"/>
              </a:ext>
            </a:extLst>
          </p:cNvPr>
          <p:cNvSpPr txBox="1"/>
          <p:nvPr/>
        </p:nvSpPr>
        <p:spPr>
          <a:xfrm>
            <a:off x="8612943" y="5767570"/>
            <a:ext cx="3982597"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2 Cor. 3:18</a:t>
            </a:r>
          </a:p>
        </p:txBody>
      </p:sp>
      <p:pic>
        <p:nvPicPr>
          <p:cNvPr id="6" name="Picture 5">
            <a:extLst>
              <a:ext uri="{FF2B5EF4-FFF2-40B4-BE49-F238E27FC236}">
                <a16:creationId xmlns:a16="http://schemas.microsoft.com/office/drawing/2014/main" id="{781FCC67-2136-90BF-886D-903A9C6FA994}"/>
              </a:ext>
            </a:extLst>
          </p:cNvPr>
          <p:cNvPicPr>
            <a:picLocks noChangeAspect="1"/>
          </p:cNvPicPr>
          <p:nvPr/>
        </p:nvPicPr>
        <p:blipFill>
          <a:blip r:embed="rId2"/>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6DD36A58-2BDE-7867-26A0-39B762749B21}"/>
              </a:ext>
            </a:extLst>
          </p:cNvPr>
          <p:cNvSpPr txBox="1"/>
          <p:nvPr/>
        </p:nvSpPr>
        <p:spPr>
          <a:xfrm>
            <a:off x="232176" y="3638972"/>
            <a:ext cx="11530879" cy="2800767"/>
          </a:xfrm>
          <a:prstGeom prst="rect">
            <a:avLst/>
          </a:prstGeom>
          <a:noFill/>
        </p:spPr>
        <p:txBody>
          <a:bodyPr wrap="square" rtlCol="0">
            <a:spAutoFit/>
          </a:bodyPr>
          <a:lstStyle/>
          <a:p>
            <a:pPr algn="just"/>
            <a:r>
              <a:rPr lang="en-US" sz="44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“And we all, with unveiled face, beholding the glory of the Lord, are being transformed into the same image from one degree of glory to another, For this comes from the Lord...”</a:t>
            </a:r>
          </a:p>
        </p:txBody>
      </p:sp>
    </p:spTree>
    <p:extLst>
      <p:ext uri="{BB962C8B-B14F-4D97-AF65-F5344CB8AC3E}">
        <p14:creationId xmlns:p14="http://schemas.microsoft.com/office/powerpoint/2010/main" val="1079372185"/>
      </p:ext>
    </p:extLst>
  </p:cSld>
  <p:clrMapOvr>
    <a:masterClrMapping/>
  </p:clrMapOvr>
  <mc:AlternateContent xmlns:mc="http://schemas.openxmlformats.org/markup-compatibility/2006" xmlns:p14="http://schemas.microsoft.com/office/powerpoint/2010/main">
    <mc:Choice Requires="p14">
      <p:transition spd="slow" p14:dur="1500" advTm="20000">
        <p:split orient="vert"/>
      </p:transition>
    </mc:Choice>
    <mc:Fallback xmlns="">
      <p:transition spd="slow" advTm="2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20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par>
                          <p:cTn id="14" fill="hold">
                            <p:stCondLst>
                              <p:cond delay="2000"/>
                            </p:stCondLst>
                            <p:childTnLst>
                              <p:par>
                                <p:cTn id="15" presetID="6" presetClass="entr" presetSubtype="32" fill="hold" nodeType="afterEffect">
                                  <p:stCondLst>
                                    <p:cond delay="250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out)">
                                      <p:cBhvr>
                                        <p:cTn id="17" dur="2000"/>
                                        <p:tgtEl>
                                          <p:spTgt spid="8">
                                            <p:txEl>
                                              <p:pRg st="0" end="0"/>
                                            </p:txEl>
                                          </p:spTgt>
                                        </p:tgtEl>
                                      </p:cBhvr>
                                    </p:animEffect>
                                  </p:childTnLst>
                                </p:cTn>
                              </p:par>
                            </p:childTnLst>
                          </p:cTn>
                        </p:par>
                        <p:par>
                          <p:cTn id="18" fill="hold">
                            <p:stCondLst>
                              <p:cond delay="6500"/>
                            </p:stCondLst>
                            <p:childTnLst>
                              <p:par>
                                <p:cTn id="19" presetID="10"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CFC75E6-F0BD-C1BF-F607-282AD105262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885F99F-CBDC-C841-5786-5865854674D1}"/>
              </a:ext>
            </a:extLst>
          </p:cNvPr>
          <p:cNvSpPr txBox="1"/>
          <p:nvPr/>
        </p:nvSpPr>
        <p:spPr>
          <a:xfrm>
            <a:off x="457094" y="167100"/>
            <a:ext cx="11530879" cy="2431435"/>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Growth Happens By</a:t>
            </a:r>
          </a:p>
          <a:p>
            <a:r>
              <a:rPr lang="en-US" sz="7600" b="1" dirty="0">
                <a:solidFill>
                  <a:schemeClr val="accent6"/>
                </a:solidFill>
                <a:latin typeface="Harrington" panose="04040505050A02020702" pitchFamily="82" charset="0"/>
              </a:rPr>
              <a:t>Having the Mind of Christ</a:t>
            </a:r>
          </a:p>
        </p:txBody>
      </p:sp>
      <p:sp>
        <p:nvSpPr>
          <p:cNvPr id="2" name="TextBox 1">
            <a:extLst>
              <a:ext uri="{FF2B5EF4-FFF2-40B4-BE49-F238E27FC236}">
                <a16:creationId xmlns:a16="http://schemas.microsoft.com/office/drawing/2014/main" id="{EEB434B6-2389-824D-2A96-9828DC544749}"/>
              </a:ext>
            </a:extLst>
          </p:cNvPr>
          <p:cNvSpPr txBox="1"/>
          <p:nvPr/>
        </p:nvSpPr>
        <p:spPr>
          <a:xfrm>
            <a:off x="8967184" y="5767570"/>
            <a:ext cx="2890469"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1 Jn. 2:5-6</a:t>
            </a:r>
          </a:p>
        </p:txBody>
      </p:sp>
      <p:pic>
        <p:nvPicPr>
          <p:cNvPr id="6" name="Picture 5">
            <a:extLst>
              <a:ext uri="{FF2B5EF4-FFF2-40B4-BE49-F238E27FC236}">
                <a16:creationId xmlns:a16="http://schemas.microsoft.com/office/drawing/2014/main" id="{085042E6-5724-CC63-CB50-E728276D8D8C}"/>
              </a:ext>
            </a:extLst>
          </p:cNvPr>
          <p:cNvPicPr>
            <a:picLocks noChangeAspect="1"/>
          </p:cNvPicPr>
          <p:nvPr/>
        </p:nvPicPr>
        <p:blipFill>
          <a:blip r:embed="rId3"/>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DAC05634-558E-B779-87DC-0D6A01BEFE8C}"/>
              </a:ext>
            </a:extLst>
          </p:cNvPr>
          <p:cNvSpPr txBox="1"/>
          <p:nvPr/>
        </p:nvSpPr>
        <p:spPr>
          <a:xfrm>
            <a:off x="203719" y="3756024"/>
            <a:ext cx="11653934" cy="2739211"/>
          </a:xfrm>
          <a:prstGeom prst="rect">
            <a:avLst/>
          </a:prstGeom>
          <a:noFill/>
        </p:spPr>
        <p:txBody>
          <a:bodyPr wrap="square" rtlCol="0">
            <a:spAutoFit/>
          </a:bodyPr>
          <a:lstStyle/>
          <a:p>
            <a:pPr algn="just"/>
            <a:r>
              <a:rPr lang="en-US" sz="42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a:t>
            </a:r>
            <a:r>
              <a:rPr lang="en-US" sz="43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But whoever keeps his word, in him truly the love of God is perfected. By this we may know that we are in him: whoever says he abides in him ought to walk in the same way in which he walked.”</a:t>
            </a:r>
          </a:p>
        </p:txBody>
      </p:sp>
    </p:spTree>
    <p:extLst>
      <p:ext uri="{BB962C8B-B14F-4D97-AF65-F5344CB8AC3E}">
        <p14:creationId xmlns:p14="http://schemas.microsoft.com/office/powerpoint/2010/main" val="1028311056"/>
      </p:ext>
    </p:extLst>
  </p:cSld>
  <p:clrMapOvr>
    <a:masterClrMapping/>
  </p:clrMapOvr>
  <mc:AlternateContent xmlns:mc="http://schemas.openxmlformats.org/markup-compatibility/2006" xmlns:p14="http://schemas.microsoft.com/office/powerpoint/2010/main">
    <mc:Choice Requires="p14">
      <p:transition spd="slow" p14:dur="1500" advTm="20000">
        <p:split orient="vert"/>
      </p:transition>
    </mc:Choice>
    <mc:Fallback xmlns="">
      <p:transition spd="slow" advTm="2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20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par>
                          <p:cTn id="14" fill="hold">
                            <p:stCondLst>
                              <p:cond delay="2000"/>
                            </p:stCondLst>
                            <p:childTnLst>
                              <p:par>
                                <p:cTn id="15" presetID="6" presetClass="entr" presetSubtype="32" fill="hold" nodeType="afterEffect">
                                  <p:stCondLst>
                                    <p:cond delay="250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out)">
                                      <p:cBhvr>
                                        <p:cTn id="17" dur="2000"/>
                                        <p:tgtEl>
                                          <p:spTgt spid="8">
                                            <p:txEl>
                                              <p:pRg st="0" end="0"/>
                                            </p:txEl>
                                          </p:spTgt>
                                        </p:tgtEl>
                                      </p:cBhvr>
                                    </p:animEffect>
                                  </p:childTnLst>
                                </p:cTn>
                              </p:par>
                            </p:childTnLst>
                          </p:cTn>
                        </p:par>
                        <p:par>
                          <p:cTn id="18" fill="hold">
                            <p:stCondLst>
                              <p:cond delay="6500"/>
                            </p:stCondLst>
                            <p:childTnLst>
                              <p:par>
                                <p:cTn id="19" presetID="10"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7B99E0-428C-17E7-7FC5-70B58985C78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1658BEB-AD4D-9201-87A6-D316B39057BA}"/>
              </a:ext>
            </a:extLst>
          </p:cNvPr>
          <p:cNvSpPr txBox="1"/>
          <p:nvPr/>
        </p:nvSpPr>
        <p:spPr>
          <a:xfrm>
            <a:off x="457094" y="167100"/>
            <a:ext cx="11530879" cy="2431435"/>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Growth Happens By</a:t>
            </a:r>
          </a:p>
          <a:p>
            <a:r>
              <a:rPr lang="en-US" sz="7600" b="1" dirty="0">
                <a:solidFill>
                  <a:schemeClr val="accent6"/>
                </a:solidFill>
                <a:latin typeface="Harrington" panose="04040505050A02020702" pitchFamily="82" charset="0"/>
              </a:rPr>
              <a:t>Becoming Spiritual Mature</a:t>
            </a:r>
          </a:p>
        </p:txBody>
      </p:sp>
      <p:sp>
        <p:nvSpPr>
          <p:cNvPr id="2" name="TextBox 1">
            <a:extLst>
              <a:ext uri="{FF2B5EF4-FFF2-40B4-BE49-F238E27FC236}">
                <a16:creationId xmlns:a16="http://schemas.microsoft.com/office/drawing/2014/main" id="{3AD31844-FEA1-5E5F-329D-5D783D0C2A2C}"/>
              </a:ext>
            </a:extLst>
          </p:cNvPr>
          <p:cNvSpPr txBox="1"/>
          <p:nvPr/>
        </p:nvSpPr>
        <p:spPr>
          <a:xfrm>
            <a:off x="9190653" y="5767570"/>
            <a:ext cx="2890469"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Heb. 5:14</a:t>
            </a:r>
          </a:p>
        </p:txBody>
      </p:sp>
      <p:pic>
        <p:nvPicPr>
          <p:cNvPr id="6" name="Picture 5">
            <a:extLst>
              <a:ext uri="{FF2B5EF4-FFF2-40B4-BE49-F238E27FC236}">
                <a16:creationId xmlns:a16="http://schemas.microsoft.com/office/drawing/2014/main" id="{B42E000B-7A07-6999-2D8F-7FB052F0BF70}"/>
              </a:ext>
            </a:extLst>
          </p:cNvPr>
          <p:cNvPicPr>
            <a:picLocks noChangeAspect="1"/>
          </p:cNvPicPr>
          <p:nvPr/>
        </p:nvPicPr>
        <p:blipFill>
          <a:blip r:embed="rId2"/>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67A4BB73-5A56-1750-1465-3D02E28DCE32}"/>
              </a:ext>
            </a:extLst>
          </p:cNvPr>
          <p:cNvSpPr txBox="1"/>
          <p:nvPr/>
        </p:nvSpPr>
        <p:spPr>
          <a:xfrm>
            <a:off x="110878" y="4072853"/>
            <a:ext cx="11653934" cy="2077492"/>
          </a:xfrm>
          <a:prstGeom prst="rect">
            <a:avLst/>
          </a:prstGeom>
          <a:noFill/>
        </p:spPr>
        <p:txBody>
          <a:bodyPr wrap="square" rtlCol="0">
            <a:spAutoFit/>
          </a:bodyPr>
          <a:lstStyle/>
          <a:p>
            <a:pPr algn="just"/>
            <a:r>
              <a:rPr lang="en-US" sz="42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a:t>
            </a:r>
            <a:r>
              <a:rPr lang="en-US" sz="430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But solid food is for the mature, for those who have their powers of discernment trained by constant practice to distinguish good from evil.”</a:t>
            </a:r>
          </a:p>
        </p:txBody>
      </p:sp>
    </p:spTree>
    <p:extLst>
      <p:ext uri="{BB962C8B-B14F-4D97-AF65-F5344CB8AC3E}">
        <p14:creationId xmlns:p14="http://schemas.microsoft.com/office/powerpoint/2010/main" val="2099522312"/>
      </p:ext>
    </p:extLst>
  </p:cSld>
  <p:clrMapOvr>
    <a:masterClrMapping/>
  </p:clrMapOvr>
  <mc:AlternateContent xmlns:mc="http://schemas.openxmlformats.org/markup-compatibility/2006" xmlns:p14="http://schemas.microsoft.com/office/powerpoint/2010/main">
    <mc:Choice Requires="p14">
      <p:transition spd="slow" p14:dur="1500" advTm="18000">
        <p:split orient="vert"/>
      </p:transition>
    </mc:Choice>
    <mc:Fallback xmlns="">
      <p:transition spd="slow" advTm="18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20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par>
                          <p:cTn id="14" fill="hold">
                            <p:stCondLst>
                              <p:cond delay="2000"/>
                            </p:stCondLst>
                            <p:childTnLst>
                              <p:par>
                                <p:cTn id="15" presetID="6" presetClass="entr" presetSubtype="32" fill="hold" nodeType="afterEffect">
                                  <p:stCondLst>
                                    <p:cond delay="250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out)">
                                      <p:cBhvr>
                                        <p:cTn id="17" dur="2000"/>
                                        <p:tgtEl>
                                          <p:spTgt spid="8">
                                            <p:txEl>
                                              <p:pRg st="0" end="0"/>
                                            </p:txEl>
                                          </p:spTgt>
                                        </p:tgtEl>
                                      </p:cBhvr>
                                    </p:animEffect>
                                  </p:childTnLst>
                                </p:cTn>
                              </p:par>
                            </p:childTnLst>
                          </p:cTn>
                        </p:par>
                        <p:par>
                          <p:cTn id="18" fill="hold">
                            <p:stCondLst>
                              <p:cond delay="6500"/>
                            </p:stCondLst>
                            <p:childTnLst>
                              <p:par>
                                <p:cTn id="19" presetID="10"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3046728-9AE6-22EC-D3FB-BA4ECA77AF5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12A42B5-1C4D-96D1-2384-E079DD1BE84D}"/>
              </a:ext>
            </a:extLst>
          </p:cNvPr>
          <p:cNvSpPr txBox="1"/>
          <p:nvPr/>
        </p:nvSpPr>
        <p:spPr>
          <a:xfrm>
            <a:off x="457094" y="167100"/>
            <a:ext cx="11530879" cy="1261884"/>
          </a:xfrm>
          <a:prstGeom prst="rect">
            <a:avLst/>
          </a:prstGeom>
          <a:noFill/>
        </p:spPr>
        <p:txBody>
          <a:bodyPr wrap="square" rtlCol="0">
            <a:spAutoFit/>
          </a:bodyPr>
          <a:lstStyle/>
          <a:p>
            <a:r>
              <a:rPr lang="en-US" sz="7600" b="1" dirty="0">
                <a:solidFill>
                  <a:schemeClr val="accent6"/>
                </a:solidFill>
                <a:latin typeface="Harrington" panose="04040505050A02020702" pitchFamily="82" charset="0"/>
              </a:rPr>
              <a:t>Growing in the Spirit</a:t>
            </a:r>
          </a:p>
        </p:txBody>
      </p:sp>
      <p:sp>
        <p:nvSpPr>
          <p:cNvPr id="2" name="TextBox 1">
            <a:extLst>
              <a:ext uri="{FF2B5EF4-FFF2-40B4-BE49-F238E27FC236}">
                <a16:creationId xmlns:a16="http://schemas.microsoft.com/office/drawing/2014/main" id="{AD9C23C2-4217-1C9F-D0C9-6B3B0F704427}"/>
              </a:ext>
            </a:extLst>
          </p:cNvPr>
          <p:cNvSpPr txBox="1"/>
          <p:nvPr/>
        </p:nvSpPr>
        <p:spPr>
          <a:xfrm>
            <a:off x="8416212" y="5767570"/>
            <a:ext cx="3441441" cy="923330"/>
          </a:xfrm>
          <a:prstGeom prst="rect">
            <a:avLst/>
          </a:prstGeom>
          <a:noFill/>
        </p:spPr>
        <p:txBody>
          <a:bodyPr wrap="square" rtlCol="0">
            <a:spAutoFit/>
          </a:bodyPr>
          <a:lstStyle/>
          <a:p>
            <a:r>
              <a:rPr lang="en-US" sz="5400" b="1" dirty="0">
                <a:solidFill>
                  <a:schemeClr val="accent6"/>
                </a:solidFill>
                <a:latin typeface="Harrington" panose="04040505050A02020702" pitchFamily="82" charset="0"/>
              </a:rPr>
              <a:t>Rom. 12:1-2</a:t>
            </a:r>
          </a:p>
        </p:txBody>
      </p:sp>
      <p:pic>
        <p:nvPicPr>
          <p:cNvPr id="6" name="Picture 5">
            <a:extLst>
              <a:ext uri="{FF2B5EF4-FFF2-40B4-BE49-F238E27FC236}">
                <a16:creationId xmlns:a16="http://schemas.microsoft.com/office/drawing/2014/main" id="{EF3A516D-54BE-CF60-47EE-45303ABC3EDC}"/>
              </a:ext>
            </a:extLst>
          </p:cNvPr>
          <p:cNvPicPr>
            <a:picLocks noChangeAspect="1"/>
          </p:cNvPicPr>
          <p:nvPr/>
        </p:nvPicPr>
        <p:blipFill>
          <a:blip r:embed="rId3"/>
          <a:stretch>
            <a:fillRect/>
          </a:stretch>
        </p:blipFill>
        <p:spPr>
          <a:xfrm>
            <a:off x="10151706" y="287633"/>
            <a:ext cx="1352940" cy="946174"/>
          </a:xfrm>
          <a:prstGeom prst="rect">
            <a:avLst/>
          </a:prstGeom>
        </p:spPr>
      </p:pic>
      <p:sp>
        <p:nvSpPr>
          <p:cNvPr id="8" name="TextBox 7">
            <a:extLst>
              <a:ext uri="{FF2B5EF4-FFF2-40B4-BE49-F238E27FC236}">
                <a16:creationId xmlns:a16="http://schemas.microsoft.com/office/drawing/2014/main" id="{F070A53D-5DD8-A92C-59B4-293C8AEC6BA5}"/>
              </a:ext>
            </a:extLst>
          </p:cNvPr>
          <p:cNvSpPr txBox="1"/>
          <p:nvPr/>
        </p:nvSpPr>
        <p:spPr>
          <a:xfrm>
            <a:off x="138405" y="1815256"/>
            <a:ext cx="11653934" cy="4724370"/>
          </a:xfrm>
          <a:prstGeom prst="rect">
            <a:avLst/>
          </a:prstGeom>
          <a:noFill/>
        </p:spPr>
        <p:txBody>
          <a:bodyPr wrap="square" rtlCol="0">
            <a:spAutoFit/>
          </a:bodyPr>
          <a:lstStyle/>
          <a:p>
            <a:pPr algn="just"/>
            <a:r>
              <a:rPr lang="en-US" sz="4250" i="1" dirty="0">
                <a:solidFill>
                  <a:schemeClr val="bg1"/>
                </a:solidFill>
                <a:latin typeface="Baskerville Old Face" panose="02020602080505020303" pitchFamily="18" charset="0"/>
                <a:ea typeface="Cambria" panose="02040503050406030204" pitchFamily="18" charset="0"/>
                <a:cs typeface="Times New Roman" panose="02020603050405020304" pitchFamily="18" charset="0"/>
              </a:rPr>
              <a:t>“I beseech you therefore, brethren, by the mercies of God, to present your bodies a living sacrifice, holy, acceptable to God, which is your spiritual service. And be not fashioned according to this world: but be ye transformed by the renewing of your mind, that ye may prove what is the good and acceptable and perfect will of God.”</a:t>
            </a:r>
          </a:p>
        </p:txBody>
      </p:sp>
    </p:spTree>
    <p:extLst>
      <p:ext uri="{BB962C8B-B14F-4D97-AF65-F5344CB8AC3E}">
        <p14:creationId xmlns:p14="http://schemas.microsoft.com/office/powerpoint/2010/main" val="2148802930"/>
      </p:ext>
    </p:extLst>
  </p:cSld>
  <p:clrMapOvr>
    <a:masterClrMapping/>
  </p:clrMapOvr>
  <mc:AlternateContent xmlns:mc="http://schemas.openxmlformats.org/markup-compatibility/2006" xmlns:p14="http://schemas.microsoft.com/office/powerpoint/2010/main">
    <mc:Choice Requires="p14">
      <p:transition spd="slow" p14:dur="1500" advTm="25000">
        <p:split orient="vert"/>
      </p:transition>
    </mc:Choice>
    <mc:Fallback xmlns="">
      <p:transition spd="slow" advTm="2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20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par>
                          <p:cTn id="11" fill="hold">
                            <p:stCondLst>
                              <p:cond delay="2000"/>
                            </p:stCondLst>
                            <p:childTnLst>
                              <p:par>
                                <p:cTn id="12" presetID="6" presetClass="entr" presetSubtype="32" fill="hold" nodeType="afterEffect">
                                  <p:stCondLst>
                                    <p:cond delay="250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circle(out)">
                                      <p:cBhvr>
                                        <p:cTn id="14" dur="2000"/>
                                        <p:tgtEl>
                                          <p:spTgt spid="8">
                                            <p:txEl>
                                              <p:pRg st="0" end="0"/>
                                            </p:txEl>
                                          </p:spTgt>
                                        </p:tgtEl>
                                      </p:cBhvr>
                                    </p:animEffect>
                                  </p:childTnLst>
                                </p:cTn>
                              </p:par>
                            </p:childTnLst>
                          </p:cTn>
                        </p:par>
                        <p:par>
                          <p:cTn id="15" fill="hold">
                            <p:stCondLst>
                              <p:cond delay="6500"/>
                            </p:stCondLst>
                            <p:childTnLst>
                              <p:par>
                                <p:cTn id="16" presetID="10" presetClass="entr" presetSubtype="0" fill="hold" grpId="0" nodeType="afterEffect">
                                  <p:stCondLst>
                                    <p:cond delay="200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338</Words>
  <Application>Microsoft Office PowerPoint</Application>
  <PresentationFormat>Widescreen</PresentationFormat>
  <Paragraphs>30</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Baskerville Old Face</vt:lpstr>
      <vt:lpstr>Calibri</vt:lpstr>
      <vt:lpstr>Calibri Light</vt:lpstr>
      <vt:lpstr>Harrington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Larry Wisdom</dc:creator>
  <cp:lastModifiedBy>Larry Wisdom</cp:lastModifiedBy>
  <cp:revision>10</cp:revision>
  <dcterms:created xsi:type="dcterms:W3CDTF">2026-04-20T11:22:55Z</dcterms:created>
  <dcterms:modified xsi:type="dcterms:W3CDTF">2026-04-25T22:04:57Z</dcterms:modified>
</cp:coreProperties>
</file>